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6"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Roboto" panose="02000000000000000000" pitchFamily="2" charset="0"/>
      <p:regular r:id="rId21"/>
      <p:bold r:id="rId22"/>
      <p:italic r:id="rId23"/>
      <p:boldItalic r:id="rId24"/>
    </p:embeddedFont>
    <p:embeddedFont>
      <p:font typeface="Roboto Condensed" panose="020F0502020204030204" pitchFamily="34" charset="0"/>
      <p:regular r:id="rId25"/>
      <p:bold r:id="rId26"/>
      <p:italic r:id="rId27"/>
      <p:boldItalic r:id="rId28"/>
    </p:embeddedFont>
    <p:embeddedFont>
      <p:font typeface="Roboto Condensed Bold" panose="02000000000000000000" pitchFamily="2" charset="0"/>
      <p:regular r:id="rId29"/>
      <p:bold r:id="rId30"/>
    </p:embeddedFont>
  </p:embeddedFontLst>
  <p:defaultTextStyle>
    <a:defPPr>
      <a:defRPr lang="en-US"/>
    </a:defPPr>
    <a:lvl1pPr marL="0" algn="l" defTabSz="914393" rtl="0" eaLnBrk="1" latinLnBrk="0" hangingPunct="1">
      <a:defRPr sz="1800" kern="1200">
        <a:solidFill>
          <a:schemeClr val="tx1"/>
        </a:solidFill>
        <a:latin typeface="+mn-lt"/>
        <a:ea typeface="+mn-ea"/>
        <a:cs typeface="+mn-cs"/>
      </a:defRPr>
    </a:lvl1pPr>
    <a:lvl2pPr marL="457196" algn="l" defTabSz="914393" rtl="0" eaLnBrk="1" latinLnBrk="0" hangingPunct="1">
      <a:defRPr sz="1800" kern="1200">
        <a:solidFill>
          <a:schemeClr val="tx1"/>
        </a:solidFill>
        <a:latin typeface="+mn-lt"/>
        <a:ea typeface="+mn-ea"/>
        <a:cs typeface="+mn-cs"/>
      </a:defRPr>
    </a:lvl2pPr>
    <a:lvl3pPr marL="914393" algn="l" defTabSz="914393" rtl="0" eaLnBrk="1" latinLnBrk="0" hangingPunct="1">
      <a:defRPr sz="1800" kern="1200">
        <a:solidFill>
          <a:schemeClr val="tx1"/>
        </a:solidFill>
        <a:latin typeface="+mn-lt"/>
        <a:ea typeface="+mn-ea"/>
        <a:cs typeface="+mn-cs"/>
      </a:defRPr>
    </a:lvl3pPr>
    <a:lvl4pPr marL="1371589" algn="l" defTabSz="914393" rtl="0" eaLnBrk="1" latinLnBrk="0" hangingPunct="1">
      <a:defRPr sz="1800" kern="1200">
        <a:solidFill>
          <a:schemeClr val="tx1"/>
        </a:solidFill>
        <a:latin typeface="+mn-lt"/>
        <a:ea typeface="+mn-ea"/>
        <a:cs typeface="+mn-cs"/>
      </a:defRPr>
    </a:lvl4pPr>
    <a:lvl5pPr marL="1828785" algn="l" defTabSz="914393" rtl="0" eaLnBrk="1" latinLnBrk="0" hangingPunct="1">
      <a:defRPr sz="1800" kern="1200">
        <a:solidFill>
          <a:schemeClr val="tx1"/>
        </a:solidFill>
        <a:latin typeface="+mn-lt"/>
        <a:ea typeface="+mn-ea"/>
        <a:cs typeface="+mn-cs"/>
      </a:defRPr>
    </a:lvl5pPr>
    <a:lvl6pPr marL="2285982" algn="l" defTabSz="914393" rtl="0" eaLnBrk="1" latinLnBrk="0" hangingPunct="1">
      <a:defRPr sz="1800" kern="1200">
        <a:solidFill>
          <a:schemeClr val="tx1"/>
        </a:solidFill>
        <a:latin typeface="+mn-lt"/>
        <a:ea typeface="+mn-ea"/>
        <a:cs typeface="+mn-cs"/>
      </a:defRPr>
    </a:lvl6pPr>
    <a:lvl7pPr marL="2743178" algn="l" defTabSz="914393" rtl="0" eaLnBrk="1" latinLnBrk="0" hangingPunct="1">
      <a:defRPr sz="1800" kern="1200">
        <a:solidFill>
          <a:schemeClr val="tx1"/>
        </a:solidFill>
        <a:latin typeface="+mn-lt"/>
        <a:ea typeface="+mn-ea"/>
        <a:cs typeface="+mn-cs"/>
      </a:defRPr>
    </a:lvl7pPr>
    <a:lvl8pPr marL="3200374" algn="l" defTabSz="914393" rtl="0" eaLnBrk="1" latinLnBrk="0" hangingPunct="1">
      <a:defRPr sz="1800" kern="1200">
        <a:solidFill>
          <a:schemeClr val="tx1"/>
        </a:solidFill>
        <a:latin typeface="+mn-lt"/>
        <a:ea typeface="+mn-ea"/>
        <a:cs typeface="+mn-cs"/>
      </a:defRPr>
    </a:lvl8pPr>
    <a:lvl9pPr marL="3657571" algn="l" defTabSz="91439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DFF"/>
    <a:srgbClr val="B2DEFF"/>
    <a:srgbClr val="0722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15" autoAdjust="0"/>
    <p:restoredTop sz="94783" autoAdjust="0"/>
  </p:normalViewPr>
  <p:slideViewPr>
    <p:cSldViewPr>
      <p:cViewPr varScale="1">
        <p:scale>
          <a:sx n="75" d="100"/>
          <a:sy n="75" d="100"/>
        </p:scale>
        <p:origin x="208"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 Θέση κεφαλίδας"/>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l-GR"/>
          </a:p>
        </p:txBody>
      </p:sp>
      <p:sp>
        <p:nvSpPr>
          <p:cNvPr id="3" name="2 - Θέση ημερομηνίας"/>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A9417E-04DA-451C-9A91-508F7474B0D1}" type="datetimeFigureOut">
              <a:rPr lang="el-GR" smtClean="0"/>
              <a:pPr/>
              <a:t>11/9/24</a:t>
            </a:fld>
            <a:endParaRPr lang="el-GR"/>
          </a:p>
        </p:txBody>
      </p:sp>
      <p:sp>
        <p:nvSpPr>
          <p:cNvPr id="4" name="3 - Θέση εικόνας διαφάνειας"/>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l-GR"/>
          </a:p>
        </p:txBody>
      </p:sp>
      <p:sp>
        <p:nvSpPr>
          <p:cNvPr id="5" name="4 - Θέση σημειώσεων"/>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l-GR"/>
              <a:t>Kλικ για επεξεργασία των στυλ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6" name="5 - Θέση υποσέλιδου"/>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l-GR"/>
          </a:p>
        </p:txBody>
      </p:sp>
      <p:sp>
        <p:nvSpPr>
          <p:cNvPr id="7" name="6 - Θέση αριθμού διαφάνειας"/>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32332-43C5-48C4-B82F-E6191D2C3D54}" type="slidenum">
              <a:rPr lang="el-GR" smtClean="0"/>
              <a:pPr/>
              <a:t>‹#›</a:t>
            </a:fld>
            <a:endParaRPr lang="el-GR"/>
          </a:p>
        </p:txBody>
      </p:sp>
    </p:spTree>
  </p:cSld>
  <p:clrMap bg1="lt1" tx1="dk1" bg2="lt2" tx2="dk2" accent1="accent1" accent2="accent2" accent3="accent3" accent4="accent4" accent5="accent5" accent6="accent6" hlink="hlink" folHlink="folHlink"/>
  <p:notesStyle>
    <a:lvl1pPr marL="0" algn="l" defTabSz="914393" rtl="0" eaLnBrk="1" latinLnBrk="0" hangingPunct="1">
      <a:defRPr sz="1200" kern="1200">
        <a:solidFill>
          <a:schemeClr val="tx1"/>
        </a:solidFill>
        <a:latin typeface="+mn-lt"/>
        <a:ea typeface="+mn-ea"/>
        <a:cs typeface="+mn-cs"/>
      </a:defRPr>
    </a:lvl1pPr>
    <a:lvl2pPr marL="457196" algn="l" defTabSz="914393" rtl="0" eaLnBrk="1" latinLnBrk="0" hangingPunct="1">
      <a:defRPr sz="1200" kern="1200">
        <a:solidFill>
          <a:schemeClr val="tx1"/>
        </a:solidFill>
        <a:latin typeface="+mn-lt"/>
        <a:ea typeface="+mn-ea"/>
        <a:cs typeface="+mn-cs"/>
      </a:defRPr>
    </a:lvl2pPr>
    <a:lvl3pPr marL="914393" algn="l" defTabSz="914393" rtl="0" eaLnBrk="1" latinLnBrk="0" hangingPunct="1">
      <a:defRPr sz="1200" kern="1200">
        <a:solidFill>
          <a:schemeClr val="tx1"/>
        </a:solidFill>
        <a:latin typeface="+mn-lt"/>
        <a:ea typeface="+mn-ea"/>
        <a:cs typeface="+mn-cs"/>
      </a:defRPr>
    </a:lvl3pPr>
    <a:lvl4pPr marL="1371589" algn="l" defTabSz="914393" rtl="0" eaLnBrk="1" latinLnBrk="0" hangingPunct="1">
      <a:defRPr sz="1200" kern="1200">
        <a:solidFill>
          <a:schemeClr val="tx1"/>
        </a:solidFill>
        <a:latin typeface="+mn-lt"/>
        <a:ea typeface="+mn-ea"/>
        <a:cs typeface="+mn-cs"/>
      </a:defRPr>
    </a:lvl4pPr>
    <a:lvl5pPr marL="1828785" algn="l" defTabSz="914393" rtl="0" eaLnBrk="1" latinLnBrk="0" hangingPunct="1">
      <a:defRPr sz="1200" kern="1200">
        <a:solidFill>
          <a:schemeClr val="tx1"/>
        </a:solidFill>
        <a:latin typeface="+mn-lt"/>
        <a:ea typeface="+mn-ea"/>
        <a:cs typeface="+mn-cs"/>
      </a:defRPr>
    </a:lvl5pPr>
    <a:lvl6pPr marL="2285982" algn="l" defTabSz="914393" rtl="0" eaLnBrk="1" latinLnBrk="0" hangingPunct="1">
      <a:defRPr sz="1200" kern="1200">
        <a:solidFill>
          <a:schemeClr val="tx1"/>
        </a:solidFill>
        <a:latin typeface="+mn-lt"/>
        <a:ea typeface="+mn-ea"/>
        <a:cs typeface="+mn-cs"/>
      </a:defRPr>
    </a:lvl6pPr>
    <a:lvl7pPr marL="2743178" algn="l" defTabSz="914393" rtl="0" eaLnBrk="1" latinLnBrk="0" hangingPunct="1">
      <a:defRPr sz="1200" kern="1200">
        <a:solidFill>
          <a:schemeClr val="tx1"/>
        </a:solidFill>
        <a:latin typeface="+mn-lt"/>
        <a:ea typeface="+mn-ea"/>
        <a:cs typeface="+mn-cs"/>
      </a:defRPr>
    </a:lvl7pPr>
    <a:lvl8pPr marL="3200374" algn="l" defTabSz="914393" rtl="0" eaLnBrk="1" latinLnBrk="0" hangingPunct="1">
      <a:defRPr sz="1200" kern="1200">
        <a:solidFill>
          <a:schemeClr val="tx1"/>
        </a:solidFill>
        <a:latin typeface="+mn-lt"/>
        <a:ea typeface="+mn-ea"/>
        <a:cs typeface="+mn-cs"/>
      </a:defRPr>
    </a:lvl8pPr>
    <a:lvl9pPr marL="3657571" algn="l" defTabSz="91439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a:xfrm>
            <a:off x="381000" y="685800"/>
            <a:ext cx="6096000" cy="3429000"/>
          </a:xfrm>
        </p:spPr>
      </p:sp>
      <p:sp>
        <p:nvSpPr>
          <p:cNvPr id="3" name="2 - Θέση σημειώσεων"/>
          <p:cNvSpPr>
            <a:spLocks noGrp="1"/>
          </p:cNvSpPr>
          <p:nvPr>
            <p:ph type="body" idx="1"/>
          </p:nvPr>
        </p:nvSpPr>
        <p:spPr/>
        <p:txBody>
          <a:bodyPr>
            <a:normAutofit/>
          </a:bodyPr>
          <a:lstStyle/>
          <a:p>
            <a:endParaRPr lang="el-GR" dirty="0"/>
          </a:p>
        </p:txBody>
      </p:sp>
      <p:sp>
        <p:nvSpPr>
          <p:cNvPr id="4" name="3 - Θέση αριθμού διαφάνειας"/>
          <p:cNvSpPr>
            <a:spLocks noGrp="1"/>
          </p:cNvSpPr>
          <p:nvPr>
            <p:ph type="sldNum" sz="quarter" idx="10"/>
          </p:nvPr>
        </p:nvSpPr>
        <p:spPr/>
        <p:txBody>
          <a:bodyPr/>
          <a:lstStyle/>
          <a:p>
            <a:fld id="{A6932332-43C5-48C4-B82F-E6191D2C3D54}" type="slidenum">
              <a:rPr lang="el-GR" smtClean="0"/>
              <a:pPr/>
              <a:t>2</a:t>
            </a:fld>
            <a:endParaRPr lang="el-G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1 - Τίτλος"/>
          <p:cNvSpPr>
            <a:spLocks noGrp="1"/>
          </p:cNvSpPr>
          <p:nvPr>
            <p:ph type="ctrTitle"/>
          </p:nvPr>
        </p:nvSpPr>
        <p:spPr>
          <a:xfrm>
            <a:off x="1371600" y="3195643"/>
            <a:ext cx="15544800" cy="2205038"/>
          </a:xfrm>
        </p:spPr>
        <p:txBody>
          <a:bodyPr/>
          <a:lstStyle/>
          <a:p>
            <a:r>
              <a:rPr lang="el-GR"/>
              <a:t>Kλικ για επεξεργασία του τίτλου</a:t>
            </a:r>
          </a:p>
        </p:txBody>
      </p:sp>
      <p:sp>
        <p:nvSpPr>
          <p:cNvPr id="3" name="2 - Υπότιτλος"/>
          <p:cNvSpPr>
            <a:spLocks noGrp="1"/>
          </p:cNvSpPr>
          <p:nvPr>
            <p:ph type="subTitle" idx="1"/>
          </p:nvPr>
        </p:nvSpPr>
        <p:spPr>
          <a:xfrm>
            <a:off x="2743200" y="5829300"/>
            <a:ext cx="12801600" cy="2628900"/>
          </a:xfrm>
        </p:spPr>
        <p:txBody>
          <a:bodyPr/>
          <a:lstStyle>
            <a:lvl1pPr marL="0" indent="0" algn="ctr">
              <a:buNone/>
              <a:defRPr>
                <a:solidFill>
                  <a:schemeClr val="tx1">
                    <a:tint val="75000"/>
                  </a:schemeClr>
                </a:solidFill>
              </a:defRPr>
            </a:lvl1pPr>
            <a:lvl2pPr marL="816401" indent="0" algn="ctr">
              <a:buNone/>
              <a:defRPr>
                <a:solidFill>
                  <a:schemeClr val="tx1">
                    <a:tint val="75000"/>
                  </a:schemeClr>
                </a:solidFill>
              </a:defRPr>
            </a:lvl2pPr>
            <a:lvl3pPr marL="1632807" indent="0" algn="ctr">
              <a:buNone/>
              <a:defRPr>
                <a:solidFill>
                  <a:schemeClr val="tx1">
                    <a:tint val="75000"/>
                  </a:schemeClr>
                </a:solidFill>
              </a:defRPr>
            </a:lvl3pPr>
            <a:lvl4pPr marL="2449207" indent="0" algn="ctr">
              <a:buNone/>
              <a:defRPr>
                <a:solidFill>
                  <a:schemeClr val="tx1">
                    <a:tint val="75000"/>
                  </a:schemeClr>
                </a:solidFill>
              </a:defRPr>
            </a:lvl4pPr>
            <a:lvl5pPr marL="3265610" indent="0" algn="ctr">
              <a:buNone/>
              <a:defRPr>
                <a:solidFill>
                  <a:schemeClr val="tx1">
                    <a:tint val="75000"/>
                  </a:schemeClr>
                </a:solidFill>
              </a:defRPr>
            </a:lvl5pPr>
            <a:lvl6pPr marL="4082014" indent="0" algn="ctr">
              <a:buNone/>
              <a:defRPr>
                <a:solidFill>
                  <a:schemeClr val="tx1">
                    <a:tint val="75000"/>
                  </a:schemeClr>
                </a:solidFill>
              </a:defRPr>
            </a:lvl6pPr>
            <a:lvl7pPr marL="4898414" indent="0" algn="ctr">
              <a:buNone/>
              <a:defRPr>
                <a:solidFill>
                  <a:schemeClr val="tx1">
                    <a:tint val="75000"/>
                  </a:schemeClr>
                </a:solidFill>
              </a:defRPr>
            </a:lvl7pPr>
            <a:lvl8pPr marL="5714815" indent="0" algn="ctr">
              <a:buNone/>
              <a:defRPr>
                <a:solidFill>
                  <a:schemeClr val="tx1">
                    <a:tint val="75000"/>
                  </a:schemeClr>
                </a:solidFill>
              </a:defRPr>
            </a:lvl8pPr>
            <a:lvl9pPr marL="6531221" indent="0" algn="ctr">
              <a:buNone/>
              <a:defRPr>
                <a:solidFill>
                  <a:schemeClr val="tx1">
                    <a:tint val="75000"/>
                  </a:schemeClr>
                </a:solidFill>
              </a:defRPr>
            </a:lvl9pPr>
          </a:lstStyle>
          <a:p>
            <a:r>
              <a:rPr lang="el-GR"/>
              <a:t>Κάντε κλικ για να επεξεργαστείτε τον υπότιτλο του υποδείγματος</a:t>
            </a:r>
          </a:p>
        </p:txBody>
      </p:sp>
      <p:sp>
        <p:nvSpPr>
          <p:cNvPr id="4" name="3 - Θέση ημερομηνίας"/>
          <p:cNvSpPr>
            <a:spLocks noGrp="1"/>
          </p:cNvSpPr>
          <p:nvPr>
            <p:ph type="dt" sz="half" idx="10"/>
          </p:nvPr>
        </p:nvSpPr>
        <p:spPr/>
        <p:txBody>
          <a:bodyPr/>
          <a:lstStyle/>
          <a:p>
            <a:fld id="{1D8BD707-D9CF-40AE-B4C6-C98DA3205C09}" type="datetimeFigureOut">
              <a:rPr lang="en-US" smtClean="0"/>
              <a:pPr/>
              <a:t>9/11/24</a:t>
            </a:fld>
            <a:endParaRPr lang="en-US" dirty="0"/>
          </a:p>
        </p:txBody>
      </p:sp>
      <p:sp>
        <p:nvSpPr>
          <p:cNvPr id="5" name="4 - Θέση υποσέλιδου"/>
          <p:cNvSpPr>
            <a:spLocks noGrp="1"/>
          </p:cNvSpPr>
          <p:nvPr>
            <p:ph type="ftr" sz="quarter" idx="11"/>
          </p:nvPr>
        </p:nvSpPr>
        <p:spPr/>
        <p:txBody>
          <a:bodyPr/>
          <a:lstStyle/>
          <a:p>
            <a:endParaRPr lang="en-US" dirty="0"/>
          </a:p>
        </p:txBody>
      </p:sp>
      <p:sp>
        <p:nvSpPr>
          <p:cNvPr id="6" name="5 - Θέση αριθμού διαφάνειας"/>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a:t>Kλικ για επεξεργασία του τίτλου</a:t>
            </a:r>
          </a:p>
        </p:txBody>
      </p:sp>
      <p:sp>
        <p:nvSpPr>
          <p:cNvPr id="3" name="2 - Θέση κατακόρυφου κειμένου"/>
          <p:cNvSpPr>
            <a:spLocks noGrp="1"/>
          </p:cNvSpPr>
          <p:nvPr>
            <p:ph type="body" orient="vert" idx="1"/>
          </p:nvPr>
        </p:nvSpPr>
        <p:spPr/>
        <p:txBody>
          <a:bodyPr vert="eaVert"/>
          <a:lstStyle/>
          <a:p>
            <a:pPr lvl="0"/>
            <a:r>
              <a:rPr lang="el-GR"/>
              <a:t>Kλικ για επεξεργασία των στυλ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ημερομηνίας"/>
          <p:cNvSpPr>
            <a:spLocks noGrp="1"/>
          </p:cNvSpPr>
          <p:nvPr>
            <p:ph type="dt" sz="half" idx="10"/>
          </p:nvPr>
        </p:nvSpPr>
        <p:spPr/>
        <p:txBody>
          <a:bodyPr/>
          <a:lstStyle/>
          <a:p>
            <a:fld id="{1D8BD707-D9CF-40AE-B4C6-C98DA3205C09}" type="datetimeFigureOut">
              <a:rPr lang="en-US" smtClean="0"/>
              <a:pPr/>
              <a:t>9/11/24</a:t>
            </a:fld>
            <a:endParaRPr lang="en-US" dirty="0"/>
          </a:p>
        </p:txBody>
      </p:sp>
      <p:sp>
        <p:nvSpPr>
          <p:cNvPr id="5" name="4 - Θέση υποσέλιδου"/>
          <p:cNvSpPr>
            <a:spLocks noGrp="1"/>
          </p:cNvSpPr>
          <p:nvPr>
            <p:ph type="ftr" sz="quarter" idx="11"/>
          </p:nvPr>
        </p:nvSpPr>
        <p:spPr/>
        <p:txBody>
          <a:bodyPr/>
          <a:lstStyle/>
          <a:p>
            <a:endParaRPr lang="en-US" dirty="0"/>
          </a:p>
        </p:txBody>
      </p:sp>
      <p:sp>
        <p:nvSpPr>
          <p:cNvPr id="6" name="5 - Θέση αριθμού διαφάνειας"/>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1 - Κατακόρυφος τίτλος"/>
          <p:cNvSpPr>
            <a:spLocks noGrp="1"/>
          </p:cNvSpPr>
          <p:nvPr>
            <p:ph type="title" orient="vert"/>
          </p:nvPr>
        </p:nvSpPr>
        <p:spPr>
          <a:xfrm>
            <a:off x="26517600" y="619125"/>
            <a:ext cx="8229600" cy="13165932"/>
          </a:xfrm>
        </p:spPr>
        <p:txBody>
          <a:bodyPr vert="eaVert"/>
          <a:lstStyle/>
          <a:p>
            <a:r>
              <a:rPr lang="el-GR"/>
              <a:t>Kλικ για επεξεργασία του τίτλου</a:t>
            </a:r>
          </a:p>
        </p:txBody>
      </p:sp>
      <p:sp>
        <p:nvSpPr>
          <p:cNvPr id="3" name="2 - Θέση κατακόρυφου κειμένου"/>
          <p:cNvSpPr>
            <a:spLocks noGrp="1"/>
          </p:cNvSpPr>
          <p:nvPr>
            <p:ph type="body" orient="vert" idx="1"/>
          </p:nvPr>
        </p:nvSpPr>
        <p:spPr>
          <a:xfrm>
            <a:off x="1828800" y="619125"/>
            <a:ext cx="24384000" cy="13165932"/>
          </a:xfrm>
        </p:spPr>
        <p:txBody>
          <a:bodyPr vert="eaVert"/>
          <a:lstStyle/>
          <a:p>
            <a:pPr lvl="0"/>
            <a:r>
              <a:rPr lang="el-GR"/>
              <a:t>Kλικ για επεξεργασία των στυλ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ημερομηνίας"/>
          <p:cNvSpPr>
            <a:spLocks noGrp="1"/>
          </p:cNvSpPr>
          <p:nvPr>
            <p:ph type="dt" sz="half" idx="10"/>
          </p:nvPr>
        </p:nvSpPr>
        <p:spPr/>
        <p:txBody>
          <a:bodyPr/>
          <a:lstStyle/>
          <a:p>
            <a:fld id="{1D8BD707-D9CF-40AE-B4C6-C98DA3205C09}" type="datetimeFigureOut">
              <a:rPr lang="en-US" smtClean="0"/>
              <a:pPr/>
              <a:t>9/11/24</a:t>
            </a:fld>
            <a:endParaRPr lang="en-US" dirty="0"/>
          </a:p>
        </p:txBody>
      </p:sp>
      <p:sp>
        <p:nvSpPr>
          <p:cNvPr id="5" name="4 - Θέση υποσέλιδου"/>
          <p:cNvSpPr>
            <a:spLocks noGrp="1"/>
          </p:cNvSpPr>
          <p:nvPr>
            <p:ph type="ftr" sz="quarter" idx="11"/>
          </p:nvPr>
        </p:nvSpPr>
        <p:spPr/>
        <p:txBody>
          <a:bodyPr/>
          <a:lstStyle/>
          <a:p>
            <a:endParaRPr lang="en-US" dirty="0"/>
          </a:p>
        </p:txBody>
      </p:sp>
      <p:sp>
        <p:nvSpPr>
          <p:cNvPr id="6" name="5 - Θέση αριθμού διαφάνειας"/>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Αντι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a:t>Kλικ για επεξεργασία του τίτλου</a:t>
            </a:r>
          </a:p>
        </p:txBody>
      </p:sp>
      <p:sp>
        <p:nvSpPr>
          <p:cNvPr id="3" name="2 - Θέση περιεχομένου"/>
          <p:cNvSpPr>
            <a:spLocks noGrp="1"/>
          </p:cNvSpPr>
          <p:nvPr>
            <p:ph idx="1"/>
          </p:nvPr>
        </p:nvSpPr>
        <p:spPr/>
        <p:txBody>
          <a:bodyPr/>
          <a:lstStyle/>
          <a:p>
            <a:pPr lvl="0"/>
            <a:r>
              <a:rPr lang="el-GR"/>
              <a:t>Kλικ για επεξεργασία των στυλ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ημερομηνίας"/>
          <p:cNvSpPr>
            <a:spLocks noGrp="1"/>
          </p:cNvSpPr>
          <p:nvPr>
            <p:ph type="dt" sz="half" idx="10"/>
          </p:nvPr>
        </p:nvSpPr>
        <p:spPr/>
        <p:txBody>
          <a:bodyPr/>
          <a:lstStyle/>
          <a:p>
            <a:fld id="{1D8BD707-D9CF-40AE-B4C6-C98DA3205C09}" type="datetimeFigureOut">
              <a:rPr lang="en-US" smtClean="0"/>
              <a:pPr/>
              <a:t>9/11/24</a:t>
            </a:fld>
            <a:endParaRPr lang="en-US" dirty="0"/>
          </a:p>
        </p:txBody>
      </p:sp>
      <p:sp>
        <p:nvSpPr>
          <p:cNvPr id="5" name="4 - Θέση υποσέλιδου"/>
          <p:cNvSpPr>
            <a:spLocks noGrp="1"/>
          </p:cNvSpPr>
          <p:nvPr>
            <p:ph type="ftr" sz="quarter" idx="11"/>
          </p:nvPr>
        </p:nvSpPr>
        <p:spPr/>
        <p:txBody>
          <a:bodyPr/>
          <a:lstStyle/>
          <a:p>
            <a:endParaRPr lang="en-US" dirty="0"/>
          </a:p>
        </p:txBody>
      </p:sp>
      <p:sp>
        <p:nvSpPr>
          <p:cNvPr id="6" name="5 - Θέση αριθμού διαφάνειας"/>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1 - Τίτλος"/>
          <p:cNvSpPr>
            <a:spLocks noGrp="1"/>
          </p:cNvSpPr>
          <p:nvPr>
            <p:ph type="title"/>
          </p:nvPr>
        </p:nvSpPr>
        <p:spPr>
          <a:xfrm>
            <a:off x="1444626" y="6610355"/>
            <a:ext cx="15544800" cy="2043113"/>
          </a:xfrm>
        </p:spPr>
        <p:txBody>
          <a:bodyPr anchor="t"/>
          <a:lstStyle>
            <a:lvl1pPr algn="l">
              <a:defRPr sz="7100" b="1" cap="all"/>
            </a:lvl1pPr>
          </a:lstStyle>
          <a:p>
            <a:r>
              <a:rPr lang="el-GR"/>
              <a:t>Kλικ για επεξεργασία του τίτλου</a:t>
            </a:r>
          </a:p>
        </p:txBody>
      </p:sp>
      <p:sp>
        <p:nvSpPr>
          <p:cNvPr id="3" name="2 - Θέση κειμένου"/>
          <p:cNvSpPr>
            <a:spLocks noGrp="1"/>
          </p:cNvSpPr>
          <p:nvPr>
            <p:ph type="body" idx="1"/>
          </p:nvPr>
        </p:nvSpPr>
        <p:spPr>
          <a:xfrm>
            <a:off x="1444626" y="4360075"/>
            <a:ext cx="15544800" cy="2250281"/>
          </a:xfrm>
        </p:spPr>
        <p:txBody>
          <a:bodyPr anchor="b"/>
          <a:lstStyle>
            <a:lvl1pPr marL="0" indent="0">
              <a:buNone/>
              <a:defRPr sz="3600">
                <a:solidFill>
                  <a:schemeClr val="tx1">
                    <a:tint val="75000"/>
                  </a:schemeClr>
                </a:solidFill>
              </a:defRPr>
            </a:lvl1pPr>
            <a:lvl2pPr marL="816401" indent="0">
              <a:buNone/>
              <a:defRPr sz="3200">
                <a:solidFill>
                  <a:schemeClr val="tx1">
                    <a:tint val="75000"/>
                  </a:schemeClr>
                </a:solidFill>
              </a:defRPr>
            </a:lvl2pPr>
            <a:lvl3pPr marL="1632807" indent="0">
              <a:buNone/>
              <a:defRPr sz="2900">
                <a:solidFill>
                  <a:schemeClr val="tx1">
                    <a:tint val="75000"/>
                  </a:schemeClr>
                </a:solidFill>
              </a:defRPr>
            </a:lvl3pPr>
            <a:lvl4pPr marL="2449207" indent="0">
              <a:buNone/>
              <a:defRPr sz="2500">
                <a:solidFill>
                  <a:schemeClr val="tx1">
                    <a:tint val="75000"/>
                  </a:schemeClr>
                </a:solidFill>
              </a:defRPr>
            </a:lvl4pPr>
            <a:lvl5pPr marL="3265610" indent="0">
              <a:buNone/>
              <a:defRPr sz="2500">
                <a:solidFill>
                  <a:schemeClr val="tx1">
                    <a:tint val="75000"/>
                  </a:schemeClr>
                </a:solidFill>
              </a:defRPr>
            </a:lvl5pPr>
            <a:lvl6pPr marL="4082014" indent="0">
              <a:buNone/>
              <a:defRPr sz="2500">
                <a:solidFill>
                  <a:schemeClr val="tx1">
                    <a:tint val="75000"/>
                  </a:schemeClr>
                </a:solidFill>
              </a:defRPr>
            </a:lvl6pPr>
            <a:lvl7pPr marL="4898414" indent="0">
              <a:buNone/>
              <a:defRPr sz="2500">
                <a:solidFill>
                  <a:schemeClr val="tx1">
                    <a:tint val="75000"/>
                  </a:schemeClr>
                </a:solidFill>
              </a:defRPr>
            </a:lvl7pPr>
            <a:lvl8pPr marL="5714815" indent="0">
              <a:buNone/>
              <a:defRPr sz="2500">
                <a:solidFill>
                  <a:schemeClr val="tx1">
                    <a:tint val="75000"/>
                  </a:schemeClr>
                </a:solidFill>
              </a:defRPr>
            </a:lvl8pPr>
            <a:lvl9pPr marL="6531221" indent="0">
              <a:buNone/>
              <a:defRPr sz="2500">
                <a:solidFill>
                  <a:schemeClr val="tx1">
                    <a:tint val="75000"/>
                  </a:schemeClr>
                </a:solidFill>
              </a:defRPr>
            </a:lvl9pPr>
          </a:lstStyle>
          <a:p>
            <a:pPr lvl="0"/>
            <a:r>
              <a:rPr lang="el-GR"/>
              <a:t>Kλικ για επεξεργασία των στυλ του υποδείγματος</a:t>
            </a:r>
          </a:p>
        </p:txBody>
      </p:sp>
      <p:sp>
        <p:nvSpPr>
          <p:cNvPr id="4" name="3 - Θέση ημερομηνίας"/>
          <p:cNvSpPr>
            <a:spLocks noGrp="1"/>
          </p:cNvSpPr>
          <p:nvPr>
            <p:ph type="dt" sz="half" idx="10"/>
          </p:nvPr>
        </p:nvSpPr>
        <p:spPr/>
        <p:txBody>
          <a:bodyPr/>
          <a:lstStyle/>
          <a:p>
            <a:fld id="{1D8BD707-D9CF-40AE-B4C6-C98DA3205C09}" type="datetimeFigureOut">
              <a:rPr lang="en-US" smtClean="0"/>
              <a:pPr/>
              <a:t>9/11/24</a:t>
            </a:fld>
            <a:endParaRPr lang="en-US" dirty="0"/>
          </a:p>
        </p:txBody>
      </p:sp>
      <p:sp>
        <p:nvSpPr>
          <p:cNvPr id="5" name="4 - Θέση υποσέλιδου"/>
          <p:cNvSpPr>
            <a:spLocks noGrp="1"/>
          </p:cNvSpPr>
          <p:nvPr>
            <p:ph type="ftr" sz="quarter" idx="11"/>
          </p:nvPr>
        </p:nvSpPr>
        <p:spPr/>
        <p:txBody>
          <a:bodyPr/>
          <a:lstStyle/>
          <a:p>
            <a:endParaRPr lang="en-US" dirty="0"/>
          </a:p>
        </p:txBody>
      </p:sp>
      <p:sp>
        <p:nvSpPr>
          <p:cNvPr id="6" name="5 - Θέση αριθμού διαφάνειας"/>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a:t>Kλικ για επεξεργασία του τίτλου</a:t>
            </a:r>
          </a:p>
        </p:txBody>
      </p:sp>
      <p:sp>
        <p:nvSpPr>
          <p:cNvPr id="3" name="2 - Θέση περιεχομένου"/>
          <p:cNvSpPr>
            <a:spLocks noGrp="1"/>
          </p:cNvSpPr>
          <p:nvPr>
            <p:ph sz="half" idx="1"/>
          </p:nvPr>
        </p:nvSpPr>
        <p:spPr>
          <a:xfrm>
            <a:off x="1828800" y="3600450"/>
            <a:ext cx="16306800" cy="10184607"/>
          </a:xfrm>
        </p:spPr>
        <p:txBody>
          <a:bodyPr/>
          <a:lstStyle>
            <a:lvl1pPr>
              <a:defRPr sz="5000"/>
            </a:lvl1pPr>
            <a:lvl2pPr>
              <a:defRPr sz="4300"/>
            </a:lvl2pPr>
            <a:lvl3pPr>
              <a:defRPr sz="3600"/>
            </a:lvl3pPr>
            <a:lvl4pPr>
              <a:defRPr sz="3200"/>
            </a:lvl4pPr>
            <a:lvl5pPr>
              <a:defRPr sz="3200"/>
            </a:lvl5pPr>
            <a:lvl6pPr>
              <a:defRPr sz="3200"/>
            </a:lvl6pPr>
            <a:lvl7pPr>
              <a:defRPr sz="3200"/>
            </a:lvl7pPr>
            <a:lvl8pPr>
              <a:defRPr sz="3200"/>
            </a:lvl8pPr>
            <a:lvl9pPr>
              <a:defRPr sz="3200"/>
            </a:lvl9pPr>
          </a:lstStyle>
          <a:p>
            <a:pPr lvl="0"/>
            <a:r>
              <a:rPr lang="el-GR"/>
              <a:t>Kλικ για επεξεργασία των στυλ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περιεχομένου"/>
          <p:cNvSpPr>
            <a:spLocks noGrp="1"/>
          </p:cNvSpPr>
          <p:nvPr>
            <p:ph sz="half" idx="2"/>
          </p:nvPr>
        </p:nvSpPr>
        <p:spPr>
          <a:xfrm>
            <a:off x="18440400" y="3600450"/>
            <a:ext cx="16306800" cy="10184607"/>
          </a:xfrm>
        </p:spPr>
        <p:txBody>
          <a:bodyPr/>
          <a:lstStyle>
            <a:lvl1pPr>
              <a:defRPr sz="5000"/>
            </a:lvl1pPr>
            <a:lvl2pPr>
              <a:defRPr sz="4300"/>
            </a:lvl2pPr>
            <a:lvl3pPr>
              <a:defRPr sz="3600"/>
            </a:lvl3pPr>
            <a:lvl4pPr>
              <a:defRPr sz="3200"/>
            </a:lvl4pPr>
            <a:lvl5pPr>
              <a:defRPr sz="3200"/>
            </a:lvl5pPr>
            <a:lvl6pPr>
              <a:defRPr sz="3200"/>
            </a:lvl6pPr>
            <a:lvl7pPr>
              <a:defRPr sz="3200"/>
            </a:lvl7pPr>
            <a:lvl8pPr>
              <a:defRPr sz="3200"/>
            </a:lvl8pPr>
            <a:lvl9pPr>
              <a:defRPr sz="3200"/>
            </a:lvl9pPr>
          </a:lstStyle>
          <a:p>
            <a:pPr lvl="0"/>
            <a:r>
              <a:rPr lang="el-GR"/>
              <a:t>Kλικ για επεξεργασία των στυλ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4 - Θέση ημερομηνίας"/>
          <p:cNvSpPr>
            <a:spLocks noGrp="1"/>
          </p:cNvSpPr>
          <p:nvPr>
            <p:ph type="dt" sz="half" idx="10"/>
          </p:nvPr>
        </p:nvSpPr>
        <p:spPr/>
        <p:txBody>
          <a:bodyPr/>
          <a:lstStyle/>
          <a:p>
            <a:fld id="{1D8BD707-D9CF-40AE-B4C6-C98DA3205C09}" type="datetimeFigureOut">
              <a:rPr lang="en-US" smtClean="0"/>
              <a:pPr/>
              <a:t>9/11/24</a:t>
            </a:fld>
            <a:endParaRPr lang="en-US" dirty="0"/>
          </a:p>
        </p:txBody>
      </p:sp>
      <p:sp>
        <p:nvSpPr>
          <p:cNvPr id="6" name="5 - Θέση υποσέλιδου"/>
          <p:cNvSpPr>
            <a:spLocks noGrp="1"/>
          </p:cNvSpPr>
          <p:nvPr>
            <p:ph type="ftr" sz="quarter" idx="11"/>
          </p:nvPr>
        </p:nvSpPr>
        <p:spPr/>
        <p:txBody>
          <a:bodyPr/>
          <a:lstStyle/>
          <a:p>
            <a:endParaRPr lang="en-US" dirty="0"/>
          </a:p>
        </p:txBody>
      </p:sp>
      <p:sp>
        <p:nvSpPr>
          <p:cNvPr id="7" name="6 - Θέση αριθμού διαφάνειας"/>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1 - Τίτλος"/>
          <p:cNvSpPr>
            <a:spLocks noGrp="1"/>
          </p:cNvSpPr>
          <p:nvPr>
            <p:ph type="title"/>
          </p:nvPr>
        </p:nvSpPr>
        <p:spPr>
          <a:xfrm>
            <a:off x="914400" y="411957"/>
            <a:ext cx="16459200" cy="1714500"/>
          </a:xfrm>
        </p:spPr>
        <p:txBody>
          <a:bodyPr/>
          <a:lstStyle>
            <a:lvl1pPr>
              <a:defRPr/>
            </a:lvl1pPr>
          </a:lstStyle>
          <a:p>
            <a:r>
              <a:rPr lang="el-GR"/>
              <a:t>Kλικ για επεξεργασία του τίτλου</a:t>
            </a:r>
          </a:p>
        </p:txBody>
      </p:sp>
      <p:sp>
        <p:nvSpPr>
          <p:cNvPr id="3" name="2 - Θέση κειμένου"/>
          <p:cNvSpPr>
            <a:spLocks noGrp="1"/>
          </p:cNvSpPr>
          <p:nvPr>
            <p:ph type="body" idx="1"/>
          </p:nvPr>
        </p:nvSpPr>
        <p:spPr>
          <a:xfrm>
            <a:off x="914400" y="2302671"/>
            <a:ext cx="8080376" cy="959643"/>
          </a:xfrm>
        </p:spPr>
        <p:txBody>
          <a:bodyPr anchor="b"/>
          <a:lstStyle>
            <a:lvl1pPr marL="0" indent="0">
              <a:buNone/>
              <a:defRPr sz="4300" b="1"/>
            </a:lvl1pPr>
            <a:lvl2pPr marL="816401" indent="0">
              <a:buNone/>
              <a:defRPr sz="3600" b="1"/>
            </a:lvl2pPr>
            <a:lvl3pPr marL="1632807" indent="0">
              <a:buNone/>
              <a:defRPr sz="3200" b="1"/>
            </a:lvl3pPr>
            <a:lvl4pPr marL="2449207" indent="0">
              <a:buNone/>
              <a:defRPr sz="2900" b="1"/>
            </a:lvl4pPr>
            <a:lvl5pPr marL="3265610" indent="0">
              <a:buNone/>
              <a:defRPr sz="2900" b="1"/>
            </a:lvl5pPr>
            <a:lvl6pPr marL="4082014" indent="0">
              <a:buNone/>
              <a:defRPr sz="2900" b="1"/>
            </a:lvl6pPr>
            <a:lvl7pPr marL="4898414" indent="0">
              <a:buNone/>
              <a:defRPr sz="2900" b="1"/>
            </a:lvl7pPr>
            <a:lvl8pPr marL="5714815" indent="0">
              <a:buNone/>
              <a:defRPr sz="2900" b="1"/>
            </a:lvl8pPr>
            <a:lvl9pPr marL="6531221" indent="0">
              <a:buNone/>
              <a:defRPr sz="2900" b="1"/>
            </a:lvl9pPr>
          </a:lstStyle>
          <a:p>
            <a:pPr lvl="0"/>
            <a:r>
              <a:rPr lang="el-GR"/>
              <a:t>Kλικ για επεξεργασία των στυλ του υποδείγματος</a:t>
            </a:r>
          </a:p>
        </p:txBody>
      </p:sp>
      <p:sp>
        <p:nvSpPr>
          <p:cNvPr id="4" name="3 - Θέση περιεχομένου"/>
          <p:cNvSpPr>
            <a:spLocks noGrp="1"/>
          </p:cNvSpPr>
          <p:nvPr>
            <p:ph sz="half" idx="2"/>
          </p:nvPr>
        </p:nvSpPr>
        <p:spPr>
          <a:xfrm>
            <a:off x="914400" y="3262313"/>
            <a:ext cx="8080376" cy="5926932"/>
          </a:xfrm>
        </p:spPr>
        <p:txBody>
          <a:bodyPr/>
          <a:lstStyle>
            <a:lvl1pPr>
              <a:defRPr sz="4300"/>
            </a:lvl1pPr>
            <a:lvl2pPr>
              <a:defRPr sz="3600"/>
            </a:lvl2pPr>
            <a:lvl3pPr>
              <a:defRPr sz="3200"/>
            </a:lvl3pPr>
            <a:lvl4pPr>
              <a:defRPr sz="2900"/>
            </a:lvl4pPr>
            <a:lvl5pPr>
              <a:defRPr sz="2900"/>
            </a:lvl5pPr>
            <a:lvl6pPr>
              <a:defRPr sz="2900"/>
            </a:lvl6pPr>
            <a:lvl7pPr>
              <a:defRPr sz="2900"/>
            </a:lvl7pPr>
            <a:lvl8pPr>
              <a:defRPr sz="2900"/>
            </a:lvl8pPr>
            <a:lvl9pPr>
              <a:defRPr sz="2900"/>
            </a:lvl9pPr>
          </a:lstStyle>
          <a:p>
            <a:pPr lvl="0"/>
            <a:r>
              <a:rPr lang="el-GR"/>
              <a:t>Kλικ για επεξεργασία των στυλ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4 - Θέση κειμένου"/>
          <p:cNvSpPr>
            <a:spLocks noGrp="1"/>
          </p:cNvSpPr>
          <p:nvPr>
            <p:ph type="body" sz="quarter" idx="3"/>
          </p:nvPr>
        </p:nvSpPr>
        <p:spPr>
          <a:xfrm>
            <a:off x="9290057" y="2302671"/>
            <a:ext cx="8083550" cy="959643"/>
          </a:xfrm>
        </p:spPr>
        <p:txBody>
          <a:bodyPr anchor="b"/>
          <a:lstStyle>
            <a:lvl1pPr marL="0" indent="0">
              <a:buNone/>
              <a:defRPr sz="4300" b="1"/>
            </a:lvl1pPr>
            <a:lvl2pPr marL="816401" indent="0">
              <a:buNone/>
              <a:defRPr sz="3600" b="1"/>
            </a:lvl2pPr>
            <a:lvl3pPr marL="1632807" indent="0">
              <a:buNone/>
              <a:defRPr sz="3200" b="1"/>
            </a:lvl3pPr>
            <a:lvl4pPr marL="2449207" indent="0">
              <a:buNone/>
              <a:defRPr sz="2900" b="1"/>
            </a:lvl4pPr>
            <a:lvl5pPr marL="3265610" indent="0">
              <a:buNone/>
              <a:defRPr sz="2900" b="1"/>
            </a:lvl5pPr>
            <a:lvl6pPr marL="4082014" indent="0">
              <a:buNone/>
              <a:defRPr sz="2900" b="1"/>
            </a:lvl6pPr>
            <a:lvl7pPr marL="4898414" indent="0">
              <a:buNone/>
              <a:defRPr sz="2900" b="1"/>
            </a:lvl7pPr>
            <a:lvl8pPr marL="5714815" indent="0">
              <a:buNone/>
              <a:defRPr sz="2900" b="1"/>
            </a:lvl8pPr>
            <a:lvl9pPr marL="6531221" indent="0">
              <a:buNone/>
              <a:defRPr sz="2900" b="1"/>
            </a:lvl9pPr>
          </a:lstStyle>
          <a:p>
            <a:pPr lvl="0"/>
            <a:r>
              <a:rPr lang="el-GR"/>
              <a:t>Kλικ για επεξεργασία των στυλ του υποδείγματος</a:t>
            </a:r>
          </a:p>
        </p:txBody>
      </p:sp>
      <p:sp>
        <p:nvSpPr>
          <p:cNvPr id="6" name="5 - Θέση περιεχομένου"/>
          <p:cNvSpPr>
            <a:spLocks noGrp="1"/>
          </p:cNvSpPr>
          <p:nvPr>
            <p:ph sz="quarter" idx="4"/>
          </p:nvPr>
        </p:nvSpPr>
        <p:spPr>
          <a:xfrm>
            <a:off x="9290057" y="3262313"/>
            <a:ext cx="8083550" cy="5926932"/>
          </a:xfrm>
        </p:spPr>
        <p:txBody>
          <a:bodyPr/>
          <a:lstStyle>
            <a:lvl1pPr>
              <a:defRPr sz="4300"/>
            </a:lvl1pPr>
            <a:lvl2pPr>
              <a:defRPr sz="3600"/>
            </a:lvl2pPr>
            <a:lvl3pPr>
              <a:defRPr sz="3200"/>
            </a:lvl3pPr>
            <a:lvl4pPr>
              <a:defRPr sz="2900"/>
            </a:lvl4pPr>
            <a:lvl5pPr>
              <a:defRPr sz="2900"/>
            </a:lvl5pPr>
            <a:lvl6pPr>
              <a:defRPr sz="2900"/>
            </a:lvl6pPr>
            <a:lvl7pPr>
              <a:defRPr sz="2900"/>
            </a:lvl7pPr>
            <a:lvl8pPr>
              <a:defRPr sz="2900"/>
            </a:lvl8pPr>
            <a:lvl9pPr>
              <a:defRPr sz="2900"/>
            </a:lvl9pPr>
          </a:lstStyle>
          <a:p>
            <a:pPr lvl="0"/>
            <a:r>
              <a:rPr lang="el-GR"/>
              <a:t>Kλικ για επεξεργασία των στυλ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7" name="6 - Θέση ημερομηνίας"/>
          <p:cNvSpPr>
            <a:spLocks noGrp="1"/>
          </p:cNvSpPr>
          <p:nvPr>
            <p:ph type="dt" sz="half" idx="10"/>
          </p:nvPr>
        </p:nvSpPr>
        <p:spPr/>
        <p:txBody>
          <a:bodyPr/>
          <a:lstStyle/>
          <a:p>
            <a:fld id="{1D8BD707-D9CF-40AE-B4C6-C98DA3205C09}" type="datetimeFigureOut">
              <a:rPr lang="en-US" smtClean="0"/>
              <a:pPr/>
              <a:t>9/11/24</a:t>
            </a:fld>
            <a:endParaRPr lang="en-US" dirty="0"/>
          </a:p>
        </p:txBody>
      </p:sp>
      <p:sp>
        <p:nvSpPr>
          <p:cNvPr id="8" name="7 - Θέση υποσέλιδου"/>
          <p:cNvSpPr>
            <a:spLocks noGrp="1"/>
          </p:cNvSpPr>
          <p:nvPr>
            <p:ph type="ftr" sz="quarter" idx="11"/>
          </p:nvPr>
        </p:nvSpPr>
        <p:spPr/>
        <p:txBody>
          <a:bodyPr/>
          <a:lstStyle/>
          <a:p>
            <a:endParaRPr lang="en-US" dirty="0"/>
          </a:p>
        </p:txBody>
      </p:sp>
      <p:sp>
        <p:nvSpPr>
          <p:cNvPr id="9" name="8 - Θέση αριθμού διαφάνειας"/>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a:t>Kλικ για επεξεργασία του τίτλου</a:t>
            </a:r>
          </a:p>
        </p:txBody>
      </p:sp>
      <p:sp>
        <p:nvSpPr>
          <p:cNvPr id="3" name="2 - Θέση ημερομηνίας"/>
          <p:cNvSpPr>
            <a:spLocks noGrp="1"/>
          </p:cNvSpPr>
          <p:nvPr>
            <p:ph type="dt" sz="half" idx="10"/>
          </p:nvPr>
        </p:nvSpPr>
        <p:spPr/>
        <p:txBody>
          <a:bodyPr/>
          <a:lstStyle/>
          <a:p>
            <a:fld id="{1D8BD707-D9CF-40AE-B4C6-C98DA3205C09}" type="datetimeFigureOut">
              <a:rPr lang="en-US" smtClean="0"/>
              <a:pPr/>
              <a:t>9/11/24</a:t>
            </a:fld>
            <a:endParaRPr lang="en-US" dirty="0"/>
          </a:p>
        </p:txBody>
      </p:sp>
      <p:sp>
        <p:nvSpPr>
          <p:cNvPr id="4" name="3 - Θέση υποσέλιδου"/>
          <p:cNvSpPr>
            <a:spLocks noGrp="1"/>
          </p:cNvSpPr>
          <p:nvPr>
            <p:ph type="ftr" sz="quarter" idx="11"/>
          </p:nvPr>
        </p:nvSpPr>
        <p:spPr/>
        <p:txBody>
          <a:bodyPr/>
          <a:lstStyle/>
          <a:p>
            <a:endParaRPr lang="en-US" dirty="0"/>
          </a:p>
        </p:txBody>
      </p:sp>
      <p:sp>
        <p:nvSpPr>
          <p:cNvPr id="5" name="4 - Θέση αριθμού διαφάνειας"/>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1 - Θέση ημερομηνίας"/>
          <p:cNvSpPr>
            <a:spLocks noGrp="1"/>
          </p:cNvSpPr>
          <p:nvPr>
            <p:ph type="dt" sz="half" idx="10"/>
          </p:nvPr>
        </p:nvSpPr>
        <p:spPr/>
        <p:txBody>
          <a:bodyPr/>
          <a:lstStyle/>
          <a:p>
            <a:fld id="{1D8BD707-D9CF-40AE-B4C6-C98DA3205C09}" type="datetimeFigureOut">
              <a:rPr lang="en-US" smtClean="0"/>
              <a:pPr/>
              <a:t>9/11/24</a:t>
            </a:fld>
            <a:endParaRPr lang="en-US" dirty="0"/>
          </a:p>
        </p:txBody>
      </p:sp>
      <p:sp>
        <p:nvSpPr>
          <p:cNvPr id="3" name="2 - Θέση υποσέλιδου"/>
          <p:cNvSpPr>
            <a:spLocks noGrp="1"/>
          </p:cNvSpPr>
          <p:nvPr>
            <p:ph type="ftr" sz="quarter" idx="11"/>
          </p:nvPr>
        </p:nvSpPr>
        <p:spPr/>
        <p:txBody>
          <a:bodyPr/>
          <a:lstStyle/>
          <a:p>
            <a:endParaRPr lang="en-US" dirty="0"/>
          </a:p>
        </p:txBody>
      </p:sp>
      <p:sp>
        <p:nvSpPr>
          <p:cNvPr id="4" name="3 - Θέση αριθμού διαφάνειας"/>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914407" y="409575"/>
            <a:ext cx="6016626" cy="1743075"/>
          </a:xfrm>
        </p:spPr>
        <p:txBody>
          <a:bodyPr anchor="b"/>
          <a:lstStyle>
            <a:lvl1pPr algn="l">
              <a:defRPr sz="3600" b="1"/>
            </a:lvl1pPr>
          </a:lstStyle>
          <a:p>
            <a:r>
              <a:rPr lang="el-GR"/>
              <a:t>Kλικ για επεξεργασία του τίτλου</a:t>
            </a:r>
          </a:p>
        </p:txBody>
      </p:sp>
      <p:sp>
        <p:nvSpPr>
          <p:cNvPr id="3" name="2 - Θέση περιεχομένου"/>
          <p:cNvSpPr>
            <a:spLocks noGrp="1"/>
          </p:cNvSpPr>
          <p:nvPr>
            <p:ph idx="1"/>
          </p:nvPr>
        </p:nvSpPr>
        <p:spPr>
          <a:xfrm>
            <a:off x="7150100" y="409580"/>
            <a:ext cx="10223500" cy="8779670"/>
          </a:xfrm>
        </p:spPr>
        <p:txBody>
          <a:bodyPr/>
          <a:lstStyle>
            <a:lvl1pPr>
              <a:defRPr sz="5700"/>
            </a:lvl1pPr>
            <a:lvl2pPr>
              <a:defRPr sz="5000"/>
            </a:lvl2pPr>
            <a:lvl3pPr>
              <a:defRPr sz="4300"/>
            </a:lvl3pPr>
            <a:lvl4pPr>
              <a:defRPr sz="3600"/>
            </a:lvl4pPr>
            <a:lvl5pPr>
              <a:defRPr sz="3600"/>
            </a:lvl5pPr>
            <a:lvl6pPr>
              <a:defRPr sz="3600"/>
            </a:lvl6pPr>
            <a:lvl7pPr>
              <a:defRPr sz="3600"/>
            </a:lvl7pPr>
            <a:lvl8pPr>
              <a:defRPr sz="3600"/>
            </a:lvl8pPr>
            <a:lvl9pPr>
              <a:defRPr sz="3600"/>
            </a:lvl9pPr>
          </a:lstStyle>
          <a:p>
            <a:pPr lvl="0"/>
            <a:r>
              <a:rPr lang="el-GR"/>
              <a:t>Kλικ για επεξεργασία των στυλ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κειμένου"/>
          <p:cNvSpPr>
            <a:spLocks noGrp="1"/>
          </p:cNvSpPr>
          <p:nvPr>
            <p:ph type="body" sz="half" idx="2"/>
          </p:nvPr>
        </p:nvSpPr>
        <p:spPr>
          <a:xfrm>
            <a:off x="914407" y="2152655"/>
            <a:ext cx="6016626" cy="7036595"/>
          </a:xfrm>
        </p:spPr>
        <p:txBody>
          <a:bodyPr/>
          <a:lstStyle>
            <a:lvl1pPr marL="0" indent="0">
              <a:buNone/>
              <a:defRPr sz="2500"/>
            </a:lvl1pPr>
            <a:lvl2pPr marL="816401" indent="0">
              <a:buNone/>
              <a:defRPr sz="2100"/>
            </a:lvl2pPr>
            <a:lvl3pPr marL="1632807" indent="0">
              <a:buNone/>
              <a:defRPr sz="1800"/>
            </a:lvl3pPr>
            <a:lvl4pPr marL="2449207" indent="0">
              <a:buNone/>
              <a:defRPr sz="1600"/>
            </a:lvl4pPr>
            <a:lvl5pPr marL="3265610" indent="0">
              <a:buNone/>
              <a:defRPr sz="1600"/>
            </a:lvl5pPr>
            <a:lvl6pPr marL="4082014" indent="0">
              <a:buNone/>
              <a:defRPr sz="1600"/>
            </a:lvl6pPr>
            <a:lvl7pPr marL="4898414" indent="0">
              <a:buNone/>
              <a:defRPr sz="1600"/>
            </a:lvl7pPr>
            <a:lvl8pPr marL="5714815" indent="0">
              <a:buNone/>
              <a:defRPr sz="1600"/>
            </a:lvl8pPr>
            <a:lvl9pPr marL="6531221" indent="0">
              <a:buNone/>
              <a:defRPr sz="1600"/>
            </a:lvl9pPr>
          </a:lstStyle>
          <a:p>
            <a:pPr lvl="0"/>
            <a:r>
              <a:rPr lang="el-GR"/>
              <a:t>Kλικ για επεξεργασία των στυλ του υποδείγματος</a:t>
            </a:r>
          </a:p>
        </p:txBody>
      </p:sp>
      <p:sp>
        <p:nvSpPr>
          <p:cNvPr id="5" name="4 - Θέση ημερομηνίας"/>
          <p:cNvSpPr>
            <a:spLocks noGrp="1"/>
          </p:cNvSpPr>
          <p:nvPr>
            <p:ph type="dt" sz="half" idx="10"/>
          </p:nvPr>
        </p:nvSpPr>
        <p:spPr/>
        <p:txBody>
          <a:bodyPr/>
          <a:lstStyle/>
          <a:p>
            <a:fld id="{1D8BD707-D9CF-40AE-B4C6-C98DA3205C09}" type="datetimeFigureOut">
              <a:rPr lang="en-US" smtClean="0"/>
              <a:pPr/>
              <a:t>9/11/24</a:t>
            </a:fld>
            <a:endParaRPr lang="en-US" dirty="0"/>
          </a:p>
        </p:txBody>
      </p:sp>
      <p:sp>
        <p:nvSpPr>
          <p:cNvPr id="6" name="5 - Θέση υποσέλιδου"/>
          <p:cNvSpPr>
            <a:spLocks noGrp="1"/>
          </p:cNvSpPr>
          <p:nvPr>
            <p:ph type="ftr" sz="quarter" idx="11"/>
          </p:nvPr>
        </p:nvSpPr>
        <p:spPr/>
        <p:txBody>
          <a:bodyPr/>
          <a:lstStyle/>
          <a:p>
            <a:endParaRPr lang="en-US" dirty="0"/>
          </a:p>
        </p:txBody>
      </p:sp>
      <p:sp>
        <p:nvSpPr>
          <p:cNvPr id="7" name="6 - Θέση αριθμού διαφάνειας"/>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3584576" y="7200900"/>
            <a:ext cx="10972800" cy="850107"/>
          </a:xfrm>
        </p:spPr>
        <p:txBody>
          <a:bodyPr anchor="b"/>
          <a:lstStyle>
            <a:lvl1pPr algn="l">
              <a:defRPr sz="3600" b="1"/>
            </a:lvl1pPr>
          </a:lstStyle>
          <a:p>
            <a:r>
              <a:rPr lang="el-GR"/>
              <a:t>Kλικ για επεξεργασία του τίτλου</a:t>
            </a:r>
          </a:p>
        </p:txBody>
      </p:sp>
      <p:sp>
        <p:nvSpPr>
          <p:cNvPr id="3" name="2 - Θέση εικόνας"/>
          <p:cNvSpPr>
            <a:spLocks noGrp="1"/>
          </p:cNvSpPr>
          <p:nvPr>
            <p:ph type="pic" idx="1"/>
          </p:nvPr>
        </p:nvSpPr>
        <p:spPr>
          <a:xfrm>
            <a:off x="3584576" y="919163"/>
            <a:ext cx="10972800" cy="6172200"/>
          </a:xfrm>
        </p:spPr>
        <p:txBody>
          <a:bodyPr/>
          <a:lstStyle>
            <a:lvl1pPr marL="0" indent="0">
              <a:buNone/>
              <a:defRPr sz="5700"/>
            </a:lvl1pPr>
            <a:lvl2pPr marL="816401" indent="0">
              <a:buNone/>
              <a:defRPr sz="5000"/>
            </a:lvl2pPr>
            <a:lvl3pPr marL="1632807" indent="0">
              <a:buNone/>
              <a:defRPr sz="4300"/>
            </a:lvl3pPr>
            <a:lvl4pPr marL="2449207" indent="0">
              <a:buNone/>
              <a:defRPr sz="3600"/>
            </a:lvl4pPr>
            <a:lvl5pPr marL="3265610" indent="0">
              <a:buNone/>
              <a:defRPr sz="3600"/>
            </a:lvl5pPr>
            <a:lvl6pPr marL="4082014" indent="0">
              <a:buNone/>
              <a:defRPr sz="3600"/>
            </a:lvl6pPr>
            <a:lvl7pPr marL="4898414" indent="0">
              <a:buNone/>
              <a:defRPr sz="3600"/>
            </a:lvl7pPr>
            <a:lvl8pPr marL="5714815" indent="0">
              <a:buNone/>
              <a:defRPr sz="3600"/>
            </a:lvl8pPr>
            <a:lvl9pPr marL="6531221" indent="0">
              <a:buNone/>
              <a:defRPr sz="3600"/>
            </a:lvl9pPr>
          </a:lstStyle>
          <a:p>
            <a:endParaRPr lang="el-GR"/>
          </a:p>
        </p:txBody>
      </p:sp>
      <p:sp>
        <p:nvSpPr>
          <p:cNvPr id="4" name="3 - Θέση κειμένου"/>
          <p:cNvSpPr>
            <a:spLocks noGrp="1"/>
          </p:cNvSpPr>
          <p:nvPr>
            <p:ph type="body" sz="half" idx="2"/>
          </p:nvPr>
        </p:nvSpPr>
        <p:spPr>
          <a:xfrm>
            <a:off x="3584576" y="8051007"/>
            <a:ext cx="10972800" cy="1207293"/>
          </a:xfrm>
        </p:spPr>
        <p:txBody>
          <a:bodyPr/>
          <a:lstStyle>
            <a:lvl1pPr marL="0" indent="0">
              <a:buNone/>
              <a:defRPr sz="2500"/>
            </a:lvl1pPr>
            <a:lvl2pPr marL="816401" indent="0">
              <a:buNone/>
              <a:defRPr sz="2100"/>
            </a:lvl2pPr>
            <a:lvl3pPr marL="1632807" indent="0">
              <a:buNone/>
              <a:defRPr sz="1800"/>
            </a:lvl3pPr>
            <a:lvl4pPr marL="2449207" indent="0">
              <a:buNone/>
              <a:defRPr sz="1600"/>
            </a:lvl4pPr>
            <a:lvl5pPr marL="3265610" indent="0">
              <a:buNone/>
              <a:defRPr sz="1600"/>
            </a:lvl5pPr>
            <a:lvl6pPr marL="4082014" indent="0">
              <a:buNone/>
              <a:defRPr sz="1600"/>
            </a:lvl6pPr>
            <a:lvl7pPr marL="4898414" indent="0">
              <a:buNone/>
              <a:defRPr sz="1600"/>
            </a:lvl7pPr>
            <a:lvl8pPr marL="5714815" indent="0">
              <a:buNone/>
              <a:defRPr sz="1600"/>
            </a:lvl8pPr>
            <a:lvl9pPr marL="6531221" indent="0">
              <a:buNone/>
              <a:defRPr sz="1600"/>
            </a:lvl9pPr>
          </a:lstStyle>
          <a:p>
            <a:pPr lvl="0"/>
            <a:r>
              <a:rPr lang="el-GR"/>
              <a:t>Kλικ για επεξεργασία των στυλ του υποδείγματος</a:t>
            </a:r>
          </a:p>
        </p:txBody>
      </p:sp>
      <p:sp>
        <p:nvSpPr>
          <p:cNvPr id="5" name="4 - Θέση ημερομηνίας"/>
          <p:cNvSpPr>
            <a:spLocks noGrp="1"/>
          </p:cNvSpPr>
          <p:nvPr>
            <p:ph type="dt" sz="half" idx="10"/>
          </p:nvPr>
        </p:nvSpPr>
        <p:spPr/>
        <p:txBody>
          <a:bodyPr/>
          <a:lstStyle/>
          <a:p>
            <a:fld id="{1D8BD707-D9CF-40AE-B4C6-C98DA3205C09}" type="datetimeFigureOut">
              <a:rPr lang="en-US" smtClean="0"/>
              <a:pPr/>
              <a:t>9/11/24</a:t>
            </a:fld>
            <a:endParaRPr lang="en-US" dirty="0"/>
          </a:p>
        </p:txBody>
      </p:sp>
      <p:sp>
        <p:nvSpPr>
          <p:cNvPr id="6" name="5 - Θέση υποσέλιδου"/>
          <p:cNvSpPr>
            <a:spLocks noGrp="1"/>
          </p:cNvSpPr>
          <p:nvPr>
            <p:ph type="ftr" sz="quarter" idx="11"/>
          </p:nvPr>
        </p:nvSpPr>
        <p:spPr/>
        <p:txBody>
          <a:bodyPr/>
          <a:lstStyle/>
          <a:p>
            <a:endParaRPr lang="en-US" dirty="0"/>
          </a:p>
        </p:txBody>
      </p:sp>
      <p:sp>
        <p:nvSpPr>
          <p:cNvPr id="7" name="6 - Θέση αριθμού διαφάνειας"/>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 Θέση τίτλου"/>
          <p:cNvSpPr>
            <a:spLocks noGrp="1"/>
          </p:cNvSpPr>
          <p:nvPr>
            <p:ph type="title"/>
          </p:nvPr>
        </p:nvSpPr>
        <p:spPr>
          <a:xfrm>
            <a:off x="914400" y="411957"/>
            <a:ext cx="16459200" cy="1714500"/>
          </a:xfrm>
          <a:prstGeom prst="rect">
            <a:avLst/>
          </a:prstGeom>
        </p:spPr>
        <p:txBody>
          <a:bodyPr vert="horz" lIns="163279" tIns="81642" rIns="163279" bIns="81642" rtlCol="0" anchor="ctr">
            <a:normAutofit/>
          </a:bodyPr>
          <a:lstStyle/>
          <a:p>
            <a:r>
              <a:rPr lang="el-GR"/>
              <a:t>Kλικ για επεξεργασία του τίτλου</a:t>
            </a:r>
          </a:p>
        </p:txBody>
      </p:sp>
      <p:sp>
        <p:nvSpPr>
          <p:cNvPr id="3" name="2 - Θέση κειμένου"/>
          <p:cNvSpPr>
            <a:spLocks noGrp="1"/>
          </p:cNvSpPr>
          <p:nvPr>
            <p:ph type="body" idx="1"/>
          </p:nvPr>
        </p:nvSpPr>
        <p:spPr>
          <a:xfrm>
            <a:off x="914400" y="2400305"/>
            <a:ext cx="16459200" cy="6788945"/>
          </a:xfrm>
          <a:prstGeom prst="rect">
            <a:avLst/>
          </a:prstGeom>
        </p:spPr>
        <p:txBody>
          <a:bodyPr vert="horz" lIns="163279" tIns="81642" rIns="163279" bIns="81642" rtlCol="0">
            <a:normAutofit/>
          </a:bodyPr>
          <a:lstStyle/>
          <a:p>
            <a:pPr lvl="0"/>
            <a:r>
              <a:rPr lang="el-GR"/>
              <a:t>Kλικ για επεξεργασία των στυλ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ημερομηνίας"/>
          <p:cNvSpPr>
            <a:spLocks noGrp="1"/>
          </p:cNvSpPr>
          <p:nvPr>
            <p:ph type="dt" sz="half" idx="2"/>
          </p:nvPr>
        </p:nvSpPr>
        <p:spPr>
          <a:xfrm>
            <a:off x="914400" y="9534530"/>
            <a:ext cx="4267200" cy="547688"/>
          </a:xfrm>
          <a:prstGeom prst="rect">
            <a:avLst/>
          </a:prstGeom>
        </p:spPr>
        <p:txBody>
          <a:bodyPr vert="horz" lIns="163279" tIns="81642" rIns="163279" bIns="81642" rtlCol="0" anchor="ctr"/>
          <a:lstStyle>
            <a:lvl1pPr algn="l">
              <a:defRPr sz="2100">
                <a:solidFill>
                  <a:schemeClr val="tx1">
                    <a:tint val="75000"/>
                  </a:schemeClr>
                </a:solidFill>
              </a:defRPr>
            </a:lvl1pPr>
          </a:lstStyle>
          <a:p>
            <a:fld id="{1D8BD707-D9CF-40AE-B4C6-C98DA3205C09}" type="datetimeFigureOut">
              <a:rPr lang="en-US" smtClean="0"/>
              <a:pPr/>
              <a:t>9/11/24</a:t>
            </a:fld>
            <a:endParaRPr lang="en-US" dirty="0"/>
          </a:p>
        </p:txBody>
      </p:sp>
      <p:sp>
        <p:nvSpPr>
          <p:cNvPr id="5" name="4 - Θέση υποσέλιδου"/>
          <p:cNvSpPr>
            <a:spLocks noGrp="1"/>
          </p:cNvSpPr>
          <p:nvPr>
            <p:ph type="ftr" sz="quarter" idx="3"/>
          </p:nvPr>
        </p:nvSpPr>
        <p:spPr>
          <a:xfrm>
            <a:off x="6248400" y="9534530"/>
            <a:ext cx="5791200" cy="547688"/>
          </a:xfrm>
          <a:prstGeom prst="rect">
            <a:avLst/>
          </a:prstGeom>
        </p:spPr>
        <p:txBody>
          <a:bodyPr vert="horz" lIns="163279" tIns="81642" rIns="163279" bIns="81642" rtlCol="0" anchor="ctr"/>
          <a:lstStyle>
            <a:lvl1pPr algn="ctr">
              <a:defRPr sz="2100">
                <a:solidFill>
                  <a:schemeClr val="tx1">
                    <a:tint val="75000"/>
                  </a:schemeClr>
                </a:solidFill>
              </a:defRPr>
            </a:lvl1pPr>
          </a:lstStyle>
          <a:p>
            <a:endParaRPr lang="en-US" dirty="0"/>
          </a:p>
        </p:txBody>
      </p:sp>
      <p:sp>
        <p:nvSpPr>
          <p:cNvPr id="6" name="5 - Θέση αριθμού διαφάνειας"/>
          <p:cNvSpPr>
            <a:spLocks noGrp="1"/>
          </p:cNvSpPr>
          <p:nvPr>
            <p:ph type="sldNum" sz="quarter" idx="4"/>
          </p:nvPr>
        </p:nvSpPr>
        <p:spPr>
          <a:xfrm>
            <a:off x="13106400" y="9534530"/>
            <a:ext cx="4267200" cy="547688"/>
          </a:xfrm>
          <a:prstGeom prst="rect">
            <a:avLst/>
          </a:prstGeom>
        </p:spPr>
        <p:txBody>
          <a:bodyPr vert="horz" lIns="163279" tIns="81642" rIns="163279" bIns="81642" rtlCol="0" anchor="ctr"/>
          <a:lstStyle>
            <a:lvl1pPr algn="r">
              <a:defRPr sz="21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1632807" rtl="0" eaLnBrk="1" latinLnBrk="0" hangingPunct="1">
        <a:spcBef>
          <a:spcPct val="0"/>
        </a:spcBef>
        <a:buNone/>
        <a:defRPr sz="7900" kern="1200">
          <a:solidFill>
            <a:schemeClr val="tx1"/>
          </a:solidFill>
          <a:latin typeface="+mj-lt"/>
          <a:ea typeface="+mj-ea"/>
          <a:cs typeface="+mj-cs"/>
        </a:defRPr>
      </a:lvl1pPr>
    </p:titleStyle>
    <p:bodyStyle>
      <a:lvl1pPr marL="612302" indent="-612302" algn="l" defTabSz="1632807" rtl="0" eaLnBrk="1" latinLnBrk="0" hangingPunct="1">
        <a:spcBef>
          <a:spcPct val="20000"/>
        </a:spcBef>
        <a:buFont typeface="Arial" pitchFamily="34" charset="0"/>
        <a:buChar char="•"/>
        <a:defRPr sz="5700" kern="1200">
          <a:solidFill>
            <a:schemeClr val="tx1"/>
          </a:solidFill>
          <a:latin typeface="+mn-lt"/>
          <a:ea typeface="+mn-ea"/>
          <a:cs typeface="+mn-cs"/>
        </a:defRPr>
      </a:lvl1pPr>
      <a:lvl2pPr marL="1326654" indent="-510253" algn="l" defTabSz="1632807" rtl="0" eaLnBrk="1" latinLnBrk="0" hangingPunct="1">
        <a:spcBef>
          <a:spcPct val="20000"/>
        </a:spcBef>
        <a:buFont typeface="Arial" pitchFamily="34" charset="0"/>
        <a:buChar char="–"/>
        <a:defRPr sz="5000" kern="1200">
          <a:solidFill>
            <a:schemeClr val="tx1"/>
          </a:solidFill>
          <a:latin typeface="+mn-lt"/>
          <a:ea typeface="+mn-ea"/>
          <a:cs typeface="+mn-cs"/>
        </a:defRPr>
      </a:lvl2pPr>
      <a:lvl3pPr marL="2041007" indent="-408200" algn="l" defTabSz="1632807" rtl="0" eaLnBrk="1" latinLnBrk="0" hangingPunct="1">
        <a:spcBef>
          <a:spcPct val="20000"/>
        </a:spcBef>
        <a:buFont typeface="Arial" pitchFamily="34" charset="0"/>
        <a:buChar char="•"/>
        <a:defRPr sz="4300" kern="1200">
          <a:solidFill>
            <a:schemeClr val="tx1"/>
          </a:solidFill>
          <a:latin typeface="+mn-lt"/>
          <a:ea typeface="+mn-ea"/>
          <a:cs typeface="+mn-cs"/>
        </a:defRPr>
      </a:lvl3pPr>
      <a:lvl4pPr marL="2857407" indent="-408200" algn="l" defTabSz="1632807"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3673810" indent="-408200" algn="l" defTabSz="1632807"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4490214" indent="-408200" algn="l" defTabSz="1632807"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6615" indent="-408200" algn="l" defTabSz="1632807"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3015" indent="-408200" algn="l" defTabSz="1632807"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9421" indent="-408200" algn="l" defTabSz="1632807"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l-GR"/>
      </a:defPPr>
      <a:lvl1pPr marL="0" algn="l" defTabSz="1632807" rtl="0" eaLnBrk="1" latinLnBrk="0" hangingPunct="1">
        <a:defRPr sz="3200" kern="1200">
          <a:solidFill>
            <a:schemeClr val="tx1"/>
          </a:solidFill>
          <a:latin typeface="+mn-lt"/>
          <a:ea typeface="+mn-ea"/>
          <a:cs typeface="+mn-cs"/>
        </a:defRPr>
      </a:lvl1pPr>
      <a:lvl2pPr marL="816401" algn="l" defTabSz="1632807" rtl="0" eaLnBrk="1" latinLnBrk="0" hangingPunct="1">
        <a:defRPr sz="3200" kern="1200">
          <a:solidFill>
            <a:schemeClr val="tx1"/>
          </a:solidFill>
          <a:latin typeface="+mn-lt"/>
          <a:ea typeface="+mn-ea"/>
          <a:cs typeface="+mn-cs"/>
        </a:defRPr>
      </a:lvl2pPr>
      <a:lvl3pPr marL="1632807" algn="l" defTabSz="1632807" rtl="0" eaLnBrk="1" latinLnBrk="0" hangingPunct="1">
        <a:defRPr sz="3200" kern="1200">
          <a:solidFill>
            <a:schemeClr val="tx1"/>
          </a:solidFill>
          <a:latin typeface="+mn-lt"/>
          <a:ea typeface="+mn-ea"/>
          <a:cs typeface="+mn-cs"/>
        </a:defRPr>
      </a:lvl3pPr>
      <a:lvl4pPr marL="2449207" algn="l" defTabSz="1632807" rtl="0" eaLnBrk="1" latinLnBrk="0" hangingPunct="1">
        <a:defRPr sz="3200" kern="1200">
          <a:solidFill>
            <a:schemeClr val="tx1"/>
          </a:solidFill>
          <a:latin typeface="+mn-lt"/>
          <a:ea typeface="+mn-ea"/>
          <a:cs typeface="+mn-cs"/>
        </a:defRPr>
      </a:lvl4pPr>
      <a:lvl5pPr marL="3265610" algn="l" defTabSz="1632807" rtl="0" eaLnBrk="1" latinLnBrk="0" hangingPunct="1">
        <a:defRPr sz="3200" kern="1200">
          <a:solidFill>
            <a:schemeClr val="tx1"/>
          </a:solidFill>
          <a:latin typeface="+mn-lt"/>
          <a:ea typeface="+mn-ea"/>
          <a:cs typeface="+mn-cs"/>
        </a:defRPr>
      </a:lvl5pPr>
      <a:lvl6pPr marL="4082014" algn="l" defTabSz="1632807" rtl="0" eaLnBrk="1" latinLnBrk="0" hangingPunct="1">
        <a:defRPr sz="3200" kern="1200">
          <a:solidFill>
            <a:schemeClr val="tx1"/>
          </a:solidFill>
          <a:latin typeface="+mn-lt"/>
          <a:ea typeface="+mn-ea"/>
          <a:cs typeface="+mn-cs"/>
        </a:defRPr>
      </a:lvl6pPr>
      <a:lvl7pPr marL="4898414" algn="l" defTabSz="1632807" rtl="0" eaLnBrk="1" latinLnBrk="0" hangingPunct="1">
        <a:defRPr sz="3200" kern="1200">
          <a:solidFill>
            <a:schemeClr val="tx1"/>
          </a:solidFill>
          <a:latin typeface="+mn-lt"/>
          <a:ea typeface="+mn-ea"/>
          <a:cs typeface="+mn-cs"/>
        </a:defRPr>
      </a:lvl7pPr>
      <a:lvl8pPr marL="5714815" algn="l" defTabSz="1632807" rtl="0" eaLnBrk="1" latinLnBrk="0" hangingPunct="1">
        <a:defRPr sz="3200" kern="1200">
          <a:solidFill>
            <a:schemeClr val="tx1"/>
          </a:solidFill>
          <a:latin typeface="+mn-lt"/>
          <a:ea typeface="+mn-ea"/>
          <a:cs typeface="+mn-cs"/>
        </a:defRPr>
      </a:lvl8pPr>
      <a:lvl9pPr marL="6531221" algn="l" defTabSz="1632807"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3.svg"/><Relationship Id="rId5" Type="http://schemas.openxmlformats.org/officeDocument/2006/relationships/image" Target="../media/image22.svg"/><Relationship Id="rId10" Type="http://schemas.openxmlformats.org/officeDocument/2006/relationships/image" Target="../media/image2.png"/><Relationship Id="rId4" Type="http://schemas.openxmlformats.org/officeDocument/2006/relationships/image" Target="../media/image21.png"/><Relationship Id="rId9" Type="http://schemas.openxmlformats.org/officeDocument/2006/relationships/image" Target="../media/image26.sv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4.sv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5.svg"/><Relationship Id="rId7"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5.svg"/><Relationship Id="rId7"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3.svg"/><Relationship Id="rId5" Type="http://schemas.openxmlformats.org/officeDocument/2006/relationships/image" Target="../media/image22.svg"/><Relationship Id="rId10" Type="http://schemas.openxmlformats.org/officeDocument/2006/relationships/image" Target="../media/image2.png"/><Relationship Id="rId4" Type="http://schemas.openxmlformats.org/officeDocument/2006/relationships/image" Target="../media/image21.png"/><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3.svg"/><Relationship Id="rId7" Type="http://schemas.openxmlformats.org/officeDocument/2006/relationships/image" Target="../media/image2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l="-8746" r="-8746"/>
            </a:stretch>
          </a:blipFill>
        </p:spPr>
        <p:txBody>
          <a:bodyPr/>
          <a:lstStyle/>
          <a:p>
            <a:endParaRPr lang="el-GR"/>
          </a:p>
        </p:txBody>
      </p:sp>
      <p:grpSp>
        <p:nvGrpSpPr>
          <p:cNvPr id="3" name="Group 3"/>
          <p:cNvGrpSpPr/>
          <p:nvPr/>
        </p:nvGrpSpPr>
        <p:grpSpPr>
          <a:xfrm rot="1060987">
            <a:off x="8395019" y="-1282648"/>
            <a:ext cx="12247372" cy="15299036"/>
            <a:chOff x="0" y="0"/>
            <a:chExt cx="3225645" cy="4029376"/>
          </a:xfrm>
        </p:grpSpPr>
        <p:sp>
          <p:nvSpPr>
            <p:cNvPr id="4" name="Freeform 4"/>
            <p:cNvSpPr/>
            <p:nvPr/>
          </p:nvSpPr>
          <p:spPr>
            <a:xfrm>
              <a:off x="0" y="0"/>
              <a:ext cx="3225645" cy="4029376"/>
            </a:xfrm>
            <a:custGeom>
              <a:avLst/>
              <a:gdLst/>
              <a:ahLst/>
              <a:cxnLst/>
              <a:rect l="l" t="t" r="r" b="b"/>
              <a:pathLst>
                <a:path w="3225645" h="4029376">
                  <a:moveTo>
                    <a:pt x="0" y="0"/>
                  </a:moveTo>
                  <a:lnTo>
                    <a:pt x="3225645" y="0"/>
                  </a:lnTo>
                  <a:lnTo>
                    <a:pt x="3225645" y="4029376"/>
                  </a:lnTo>
                  <a:lnTo>
                    <a:pt x="0" y="4029376"/>
                  </a:lnTo>
                  <a:close/>
                </a:path>
              </a:pathLst>
            </a:custGeom>
            <a:solidFill>
              <a:srgbClr val="072227">
                <a:alpha val="89804"/>
              </a:srgbClr>
            </a:solidFill>
          </p:spPr>
          <p:txBody>
            <a:bodyPr/>
            <a:lstStyle/>
            <a:p>
              <a:endParaRPr lang="el-GR"/>
            </a:p>
          </p:txBody>
        </p:sp>
        <p:sp>
          <p:nvSpPr>
            <p:cNvPr id="5" name="TextBox 5"/>
            <p:cNvSpPr txBox="1"/>
            <p:nvPr/>
          </p:nvSpPr>
          <p:spPr>
            <a:xfrm>
              <a:off x="0" y="-38100"/>
              <a:ext cx="3225645" cy="4067476"/>
            </a:xfrm>
            <a:prstGeom prst="rect">
              <a:avLst/>
            </a:prstGeom>
          </p:spPr>
          <p:txBody>
            <a:bodyPr lIns="50800" tIns="50800" rIns="50800" bIns="50800" rtlCol="0" anchor="ctr"/>
            <a:lstStyle/>
            <a:p>
              <a:pPr algn="ctr">
                <a:lnSpc>
                  <a:spcPts val="2659"/>
                </a:lnSpc>
                <a:spcBef>
                  <a:spcPct val="0"/>
                </a:spcBef>
              </a:pPr>
              <a:endParaRPr dirty="0"/>
            </a:p>
          </p:txBody>
        </p:sp>
      </p:grpSp>
      <p:sp>
        <p:nvSpPr>
          <p:cNvPr id="6" name="TextBox 6"/>
          <p:cNvSpPr txBox="1"/>
          <p:nvPr/>
        </p:nvSpPr>
        <p:spPr>
          <a:xfrm>
            <a:off x="8922478" y="3887060"/>
            <a:ext cx="8978564" cy="1477328"/>
          </a:xfrm>
          <a:prstGeom prst="rect">
            <a:avLst/>
          </a:prstGeom>
        </p:spPr>
        <p:txBody>
          <a:bodyPr lIns="0" tIns="0" rIns="0" bIns="0" rtlCol="0" anchor="t">
            <a:spAutoFit/>
          </a:bodyPr>
          <a:lstStyle/>
          <a:p>
            <a:pPr algn="l"/>
            <a:r>
              <a:rPr lang="en" sz="4800" b="1"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  Development of a Scientific Calculator with Vue.js and CSS</a:t>
            </a:r>
          </a:p>
        </p:txBody>
      </p:sp>
      <p:sp>
        <p:nvSpPr>
          <p:cNvPr id="7" name="Freeform 7"/>
          <p:cNvSpPr/>
          <p:nvPr/>
        </p:nvSpPr>
        <p:spPr>
          <a:xfrm rot="-4385921">
            <a:off x="1811541" y="4050980"/>
            <a:ext cx="13559562" cy="542382"/>
          </a:xfrm>
          <a:custGeom>
            <a:avLst/>
            <a:gdLst/>
            <a:ahLst/>
            <a:cxnLst/>
            <a:rect l="l" t="t" r="r" b="b"/>
            <a:pathLst>
              <a:path w="13559562" h="542382">
                <a:moveTo>
                  <a:pt x="0" y="0"/>
                </a:moveTo>
                <a:lnTo>
                  <a:pt x="13559563" y="0"/>
                </a:lnTo>
                <a:lnTo>
                  <a:pt x="13559563" y="542382"/>
                </a:lnTo>
                <a:lnTo>
                  <a:pt x="0" y="542382"/>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l-GR"/>
          </a:p>
        </p:txBody>
      </p:sp>
      <p:sp>
        <p:nvSpPr>
          <p:cNvPr id="8" name="Freeform 8"/>
          <p:cNvSpPr/>
          <p:nvPr/>
        </p:nvSpPr>
        <p:spPr>
          <a:xfrm rot="-10800000">
            <a:off x="11190054" y="-400110"/>
            <a:ext cx="7561508" cy="5198537"/>
          </a:xfrm>
          <a:custGeom>
            <a:avLst/>
            <a:gdLst/>
            <a:ahLst/>
            <a:cxnLst/>
            <a:rect l="l" t="t" r="r" b="b"/>
            <a:pathLst>
              <a:path w="7561508" h="5198537">
                <a:moveTo>
                  <a:pt x="0" y="0"/>
                </a:moveTo>
                <a:lnTo>
                  <a:pt x="7561507" y="0"/>
                </a:lnTo>
                <a:lnTo>
                  <a:pt x="7561507" y="5198537"/>
                </a:lnTo>
                <a:lnTo>
                  <a:pt x="0" y="5198537"/>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txBody>
          <a:bodyPr/>
          <a:lstStyle/>
          <a:p>
            <a:endParaRPr lang="el-GR"/>
          </a:p>
        </p:txBody>
      </p:sp>
      <p:sp>
        <p:nvSpPr>
          <p:cNvPr id="9" name="Freeform 9"/>
          <p:cNvSpPr/>
          <p:nvPr/>
        </p:nvSpPr>
        <p:spPr>
          <a:xfrm rot="-10800000">
            <a:off x="13411761" y="8542647"/>
            <a:ext cx="5711110" cy="1620528"/>
          </a:xfrm>
          <a:custGeom>
            <a:avLst/>
            <a:gdLst/>
            <a:ahLst/>
            <a:cxnLst/>
            <a:rect l="l" t="t" r="r" b="b"/>
            <a:pathLst>
              <a:path w="5711110" h="1620528">
                <a:moveTo>
                  <a:pt x="0" y="0"/>
                </a:moveTo>
                <a:lnTo>
                  <a:pt x="5711110" y="0"/>
                </a:lnTo>
                <a:lnTo>
                  <a:pt x="5711110" y="1620528"/>
                </a:lnTo>
                <a:lnTo>
                  <a:pt x="0" y="1620528"/>
                </a:lnTo>
                <a:lnTo>
                  <a:pt x="0" y="0"/>
                </a:lnTo>
                <a:close/>
              </a:path>
            </a:pathLst>
          </a:custGeom>
          <a:blipFill>
            <a:blip r:embed="rId7" cstate="print">
              <a:extLst>
                <a:ext uri="{96DAC541-7B7A-43D3-8B79-37D633B846F1}">
                  <asvg:svgBlip xmlns:asvg="http://schemas.microsoft.com/office/drawing/2016/SVG/main" r:embed="rId8"/>
                </a:ext>
              </a:extLst>
            </a:blip>
            <a:stretch>
              <a:fillRect/>
            </a:stretch>
          </a:blipFill>
        </p:spPr>
        <p:txBody>
          <a:bodyPr/>
          <a:lstStyle/>
          <a:p>
            <a:endParaRPr lang="el-GR"/>
          </a:p>
        </p:txBody>
      </p:sp>
      <p:sp>
        <p:nvSpPr>
          <p:cNvPr id="10" name="TextBox 10"/>
          <p:cNvSpPr txBox="1"/>
          <p:nvPr/>
        </p:nvSpPr>
        <p:spPr>
          <a:xfrm>
            <a:off x="8591325" y="6692438"/>
            <a:ext cx="8700598" cy="538609"/>
          </a:xfrm>
          <a:prstGeom prst="rect">
            <a:avLst/>
          </a:prstGeom>
        </p:spPr>
        <p:txBody>
          <a:bodyPr lIns="0" tIns="0" rIns="0" bIns="0" rtlCol="0" anchor="t">
            <a:spAutoFit/>
          </a:bodyPr>
          <a:lstStyle/>
          <a:p>
            <a:pPr>
              <a:lnSpc>
                <a:spcPts val="4212"/>
              </a:lnSpc>
            </a:pPr>
            <a:r>
              <a:rPr lang="en-US" sz="3600" dirty="0">
                <a:solidFill>
                  <a:srgbClr val="AEFEFF"/>
                </a:solidFill>
                <a:latin typeface="Roboto Condensed Bold"/>
              </a:rPr>
              <a:t>Full Name: Dionisis Athanasiadis</a:t>
            </a:r>
          </a:p>
        </p:txBody>
      </p:sp>
      <p:sp>
        <p:nvSpPr>
          <p:cNvPr id="11" name="TextBox 10"/>
          <p:cNvSpPr txBox="1"/>
          <p:nvPr/>
        </p:nvSpPr>
        <p:spPr>
          <a:xfrm>
            <a:off x="7924801" y="8496301"/>
            <a:ext cx="8700598" cy="538609"/>
          </a:xfrm>
          <a:prstGeom prst="rect">
            <a:avLst/>
          </a:prstGeom>
        </p:spPr>
        <p:txBody>
          <a:bodyPr lIns="0" tIns="0" rIns="0" bIns="0" rtlCol="0" anchor="t">
            <a:spAutoFit/>
          </a:bodyPr>
          <a:lstStyle/>
          <a:p>
            <a:pPr>
              <a:lnSpc>
                <a:spcPts val="4212"/>
              </a:lnSpc>
            </a:pPr>
            <a:endParaRPr lang="en-US" sz="3600" dirty="0">
              <a:solidFill>
                <a:srgbClr val="AEFEFF"/>
              </a:solidFill>
              <a:latin typeface="Roboto Condensed Bold"/>
            </a:endParaRPr>
          </a:p>
        </p:txBody>
      </p:sp>
      <p:pic>
        <p:nvPicPr>
          <p:cNvPr id="12" name="11 - Εικόνα" descr="mitropolitiko logo.png"/>
          <p:cNvPicPr>
            <a:picLocks noChangeAspect="1"/>
          </p:cNvPicPr>
          <p:nvPr/>
        </p:nvPicPr>
        <p:blipFill>
          <a:blip r:embed="rId9" cstate="print"/>
          <a:stretch>
            <a:fillRect/>
          </a:stretch>
        </p:blipFill>
        <p:spPr>
          <a:xfrm>
            <a:off x="7848601" y="8496300"/>
            <a:ext cx="2505206" cy="1524000"/>
          </a:xfrm>
          <a:prstGeom prst="rect">
            <a:avLst/>
          </a:prstGeom>
        </p:spPr>
      </p:pic>
      <p:pic>
        <p:nvPicPr>
          <p:cNvPr id="15" name="14 - Εικόνα" descr="University Of East London logo.png"/>
          <p:cNvPicPr>
            <a:picLocks noChangeAspect="1"/>
          </p:cNvPicPr>
          <p:nvPr/>
        </p:nvPicPr>
        <p:blipFill>
          <a:blip r:embed="rId10" cstate="print"/>
          <a:stretch>
            <a:fillRect/>
          </a:stretch>
        </p:blipFill>
        <p:spPr>
          <a:xfrm>
            <a:off x="10591800" y="8496300"/>
            <a:ext cx="1562100" cy="15621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2" name="Freeform 2"/>
          <p:cNvSpPr/>
          <p:nvPr/>
        </p:nvSpPr>
        <p:spPr>
          <a:xfrm>
            <a:off x="1028700" y="1649294"/>
            <a:ext cx="4992608" cy="1678764"/>
          </a:xfrm>
          <a:custGeom>
            <a:avLst/>
            <a:gdLst/>
            <a:ahLst/>
            <a:cxnLst/>
            <a:rect l="l" t="t" r="r" b="b"/>
            <a:pathLst>
              <a:path w="4992607" h="1678764">
                <a:moveTo>
                  <a:pt x="0" y="0"/>
                </a:moveTo>
                <a:lnTo>
                  <a:pt x="4992607" y="0"/>
                </a:lnTo>
                <a:lnTo>
                  <a:pt x="4992607" y="1678764"/>
                </a:lnTo>
                <a:lnTo>
                  <a:pt x="0" y="1678764"/>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a:off x="1028700" y="4652033"/>
            <a:ext cx="4992608" cy="1678764"/>
          </a:xfrm>
          <a:custGeom>
            <a:avLst/>
            <a:gdLst/>
            <a:ahLst/>
            <a:cxnLst/>
            <a:rect l="l" t="t" r="r" b="b"/>
            <a:pathLst>
              <a:path w="4992607" h="1678764">
                <a:moveTo>
                  <a:pt x="0" y="0"/>
                </a:moveTo>
                <a:lnTo>
                  <a:pt x="4992607" y="0"/>
                </a:lnTo>
                <a:lnTo>
                  <a:pt x="4992607" y="1678764"/>
                </a:lnTo>
                <a:lnTo>
                  <a:pt x="0" y="1678764"/>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sp>
        <p:nvSpPr>
          <p:cNvPr id="4" name="Freeform 4"/>
          <p:cNvSpPr/>
          <p:nvPr/>
        </p:nvSpPr>
        <p:spPr>
          <a:xfrm>
            <a:off x="1028700" y="7655412"/>
            <a:ext cx="4992608" cy="1678764"/>
          </a:xfrm>
          <a:custGeom>
            <a:avLst/>
            <a:gdLst/>
            <a:ahLst/>
            <a:cxnLst/>
            <a:rect l="l" t="t" r="r" b="b"/>
            <a:pathLst>
              <a:path w="4992607" h="1678764">
                <a:moveTo>
                  <a:pt x="0" y="0"/>
                </a:moveTo>
                <a:lnTo>
                  <a:pt x="4992607" y="0"/>
                </a:lnTo>
                <a:lnTo>
                  <a:pt x="4992607" y="1678764"/>
                </a:lnTo>
                <a:lnTo>
                  <a:pt x="0" y="1678764"/>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sp>
        <p:nvSpPr>
          <p:cNvPr id="5" name="Freeform 5"/>
          <p:cNvSpPr/>
          <p:nvPr/>
        </p:nvSpPr>
        <p:spPr>
          <a:xfrm>
            <a:off x="1329857" y="1868083"/>
            <a:ext cx="1116182" cy="998984"/>
          </a:xfrm>
          <a:custGeom>
            <a:avLst/>
            <a:gdLst/>
            <a:ahLst/>
            <a:cxnLst/>
            <a:rect l="l" t="t" r="r" b="b"/>
            <a:pathLst>
              <a:path w="1116182" h="998983">
                <a:moveTo>
                  <a:pt x="0" y="0"/>
                </a:moveTo>
                <a:lnTo>
                  <a:pt x="1116181" y="0"/>
                </a:lnTo>
                <a:lnTo>
                  <a:pt x="1116181" y="998983"/>
                </a:lnTo>
                <a:lnTo>
                  <a:pt x="0" y="998983"/>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
        <p:nvSpPr>
          <p:cNvPr id="6" name="Freeform 6"/>
          <p:cNvSpPr/>
          <p:nvPr/>
        </p:nvSpPr>
        <p:spPr>
          <a:xfrm>
            <a:off x="1429211" y="4976705"/>
            <a:ext cx="917474" cy="1029422"/>
          </a:xfrm>
          <a:custGeom>
            <a:avLst/>
            <a:gdLst/>
            <a:ahLst/>
            <a:cxnLst/>
            <a:rect l="l" t="t" r="r" b="b"/>
            <a:pathLst>
              <a:path w="917473" h="1029422">
                <a:moveTo>
                  <a:pt x="0" y="0"/>
                </a:moveTo>
                <a:lnTo>
                  <a:pt x="917473" y="0"/>
                </a:lnTo>
                <a:lnTo>
                  <a:pt x="917473" y="1029422"/>
                </a:lnTo>
                <a:lnTo>
                  <a:pt x="0" y="1029422"/>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p:spPr>
        <p:txBody>
          <a:bodyPr/>
          <a:lstStyle/>
          <a:p>
            <a:endParaRPr lang="el-GR"/>
          </a:p>
        </p:txBody>
      </p:sp>
      <p:sp>
        <p:nvSpPr>
          <p:cNvPr id="7" name="Freeform 7"/>
          <p:cNvSpPr/>
          <p:nvPr/>
        </p:nvSpPr>
        <p:spPr>
          <a:xfrm>
            <a:off x="1268539" y="8087572"/>
            <a:ext cx="818118" cy="788462"/>
          </a:xfrm>
          <a:custGeom>
            <a:avLst/>
            <a:gdLst/>
            <a:ahLst/>
            <a:cxnLst/>
            <a:rect l="l" t="t" r="r" b="b"/>
            <a:pathLst>
              <a:path w="818118" h="788461">
                <a:moveTo>
                  <a:pt x="0" y="0"/>
                </a:moveTo>
                <a:lnTo>
                  <a:pt x="818118" y="0"/>
                </a:lnTo>
                <a:lnTo>
                  <a:pt x="818118" y="788461"/>
                </a:lnTo>
                <a:lnTo>
                  <a:pt x="0" y="788461"/>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txBody>
          <a:bodyPr/>
          <a:lstStyle/>
          <a:p>
            <a:endParaRPr lang="el-GR"/>
          </a:p>
        </p:txBody>
      </p:sp>
      <p:grpSp>
        <p:nvGrpSpPr>
          <p:cNvPr id="8" name="Group 8"/>
          <p:cNvGrpSpPr/>
          <p:nvPr/>
        </p:nvGrpSpPr>
        <p:grpSpPr>
          <a:xfrm>
            <a:off x="15765043" y="-1285317"/>
            <a:ext cx="7703650" cy="13620140"/>
            <a:chOff x="0" y="0"/>
            <a:chExt cx="2028945" cy="3587197"/>
          </a:xfrm>
        </p:grpSpPr>
        <p:sp>
          <p:nvSpPr>
            <p:cNvPr id="9" name="Freeform 9"/>
            <p:cNvSpPr/>
            <p:nvPr/>
          </p:nvSpPr>
          <p:spPr>
            <a:xfrm>
              <a:off x="0" y="0"/>
              <a:ext cx="2028945" cy="3587197"/>
            </a:xfrm>
            <a:custGeom>
              <a:avLst/>
              <a:gdLst/>
              <a:ahLst/>
              <a:cxnLst/>
              <a:rect l="l" t="t" r="r" b="b"/>
              <a:pathLst>
                <a:path w="2028945" h="3587197">
                  <a:moveTo>
                    <a:pt x="0" y="0"/>
                  </a:moveTo>
                  <a:lnTo>
                    <a:pt x="2028945" y="0"/>
                  </a:lnTo>
                  <a:lnTo>
                    <a:pt x="2028945" y="3587197"/>
                  </a:lnTo>
                  <a:lnTo>
                    <a:pt x="0" y="3587197"/>
                  </a:lnTo>
                  <a:close/>
                </a:path>
              </a:pathLst>
            </a:custGeom>
            <a:solidFill>
              <a:srgbClr val="35858B"/>
            </a:solidFill>
          </p:spPr>
          <p:txBody>
            <a:bodyPr/>
            <a:lstStyle/>
            <a:p>
              <a:endParaRPr lang="el-GR"/>
            </a:p>
          </p:txBody>
        </p:sp>
        <p:sp>
          <p:nvSpPr>
            <p:cNvPr id="10" name="TextBox 10"/>
            <p:cNvSpPr txBox="1"/>
            <p:nvPr/>
          </p:nvSpPr>
          <p:spPr>
            <a:xfrm>
              <a:off x="0" y="-38100"/>
              <a:ext cx="2028945" cy="3625297"/>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AutoShape 11"/>
          <p:cNvSpPr/>
          <p:nvPr/>
        </p:nvSpPr>
        <p:spPr>
          <a:xfrm>
            <a:off x="6021308" y="2574311"/>
            <a:ext cx="1179100" cy="0"/>
          </a:xfrm>
          <a:prstGeom prst="line">
            <a:avLst/>
          </a:prstGeom>
          <a:ln w="66675" cap="flat">
            <a:solidFill>
              <a:srgbClr val="AEFEFF"/>
            </a:solidFill>
            <a:prstDash val="solid"/>
            <a:headEnd type="none" w="sm" len="sm"/>
            <a:tailEnd type="oval" w="lg" len="lg"/>
          </a:ln>
        </p:spPr>
        <p:txBody>
          <a:bodyPr/>
          <a:lstStyle/>
          <a:p>
            <a:endParaRPr lang="el-GR"/>
          </a:p>
        </p:txBody>
      </p:sp>
      <p:sp>
        <p:nvSpPr>
          <p:cNvPr id="12" name="AutoShape 12"/>
          <p:cNvSpPr/>
          <p:nvPr/>
        </p:nvSpPr>
        <p:spPr>
          <a:xfrm>
            <a:off x="6021308" y="5524754"/>
            <a:ext cx="1179100" cy="0"/>
          </a:xfrm>
          <a:prstGeom prst="line">
            <a:avLst/>
          </a:prstGeom>
          <a:ln w="66675" cap="flat">
            <a:solidFill>
              <a:srgbClr val="AEFEFF"/>
            </a:solidFill>
            <a:prstDash val="solid"/>
            <a:headEnd type="none" w="sm" len="sm"/>
            <a:tailEnd type="oval" w="lg" len="lg"/>
          </a:ln>
        </p:spPr>
        <p:txBody>
          <a:bodyPr/>
          <a:lstStyle/>
          <a:p>
            <a:endParaRPr lang="el-GR"/>
          </a:p>
        </p:txBody>
      </p:sp>
      <p:sp>
        <p:nvSpPr>
          <p:cNvPr id="13" name="AutoShape 13"/>
          <p:cNvSpPr/>
          <p:nvPr/>
        </p:nvSpPr>
        <p:spPr>
          <a:xfrm>
            <a:off x="6021308" y="8580903"/>
            <a:ext cx="1179100" cy="0"/>
          </a:xfrm>
          <a:prstGeom prst="line">
            <a:avLst/>
          </a:prstGeom>
          <a:ln w="66675" cap="flat">
            <a:solidFill>
              <a:srgbClr val="AEFEFF"/>
            </a:solidFill>
            <a:prstDash val="solid"/>
            <a:headEnd type="none" w="sm" len="sm"/>
            <a:tailEnd type="oval" w="lg" len="lg"/>
          </a:ln>
        </p:spPr>
        <p:txBody>
          <a:bodyPr/>
          <a:lstStyle/>
          <a:p>
            <a:endParaRPr lang="el-GR"/>
          </a:p>
        </p:txBody>
      </p:sp>
      <p:sp>
        <p:nvSpPr>
          <p:cNvPr id="14" name="Freeform 14"/>
          <p:cNvSpPr/>
          <p:nvPr/>
        </p:nvSpPr>
        <p:spPr>
          <a:xfrm rot="-5400000">
            <a:off x="10542255" y="5013877"/>
            <a:ext cx="10445574" cy="417824"/>
          </a:xfrm>
          <a:custGeom>
            <a:avLst/>
            <a:gdLst/>
            <a:ahLst/>
            <a:cxnLst/>
            <a:rect l="l" t="t" r="r" b="b"/>
            <a:pathLst>
              <a:path w="10445574" h="417823">
                <a:moveTo>
                  <a:pt x="0" y="0"/>
                </a:moveTo>
                <a:lnTo>
                  <a:pt x="10445574" y="0"/>
                </a:lnTo>
                <a:lnTo>
                  <a:pt x="10445574" y="417822"/>
                </a:lnTo>
                <a:lnTo>
                  <a:pt x="0" y="417822"/>
                </a:lnTo>
                <a:lnTo>
                  <a:pt x="0" y="0"/>
                </a:lnTo>
                <a:close/>
              </a:path>
            </a:pathLst>
          </a:custGeom>
          <a:blipFill>
            <a:blip r:embed="rId10" cstate="print">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15" name="TextBox 15"/>
          <p:cNvSpPr txBox="1"/>
          <p:nvPr/>
        </p:nvSpPr>
        <p:spPr>
          <a:xfrm>
            <a:off x="2351467" y="1903580"/>
            <a:ext cx="3298600" cy="1170192"/>
          </a:xfrm>
          <a:prstGeom prst="rect">
            <a:avLst/>
          </a:prstGeom>
        </p:spPr>
        <p:txBody>
          <a:bodyPr wrap="square" lIns="0" tIns="0" rIns="0" bIns="0" rtlCol="0" anchor="t">
            <a:spAutoFit/>
          </a:bodyPr>
          <a:lstStyle/>
          <a:p>
            <a:pPr algn="ctr">
              <a:lnSpc>
                <a:spcPts val="4679"/>
              </a:lnSpc>
            </a:pPr>
            <a:r>
              <a:rPr lang="en" sz="3200" b="1"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Importance of the Background</a:t>
            </a:r>
            <a:endParaRPr lang="en-US" sz="32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6" name="TextBox 16"/>
          <p:cNvSpPr txBox="1"/>
          <p:nvPr/>
        </p:nvSpPr>
        <p:spPr>
          <a:xfrm>
            <a:off x="2219584" y="4849693"/>
            <a:ext cx="3223208" cy="1205458"/>
          </a:xfrm>
          <a:prstGeom prst="rect">
            <a:avLst/>
          </a:prstGeom>
        </p:spPr>
        <p:txBody>
          <a:bodyPr lIns="0" tIns="0" rIns="0" bIns="0" rtlCol="0" anchor="t">
            <a:spAutoFit/>
          </a:bodyPr>
          <a:lstStyle/>
          <a:p>
            <a:pPr algn="ctr">
              <a:lnSpc>
                <a:spcPts val="4679"/>
              </a:lnSpc>
            </a:pPr>
            <a:r>
              <a:rPr lang="en" sz="4000" b="1"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Color Selection</a:t>
            </a:r>
            <a:endParaRPr lang="en-US" sz="39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7" name="TextBox 17"/>
          <p:cNvSpPr txBox="1"/>
          <p:nvPr/>
        </p:nvSpPr>
        <p:spPr>
          <a:xfrm>
            <a:off x="2171937" y="7930343"/>
            <a:ext cx="3572702" cy="1102866"/>
          </a:xfrm>
          <a:prstGeom prst="rect">
            <a:avLst/>
          </a:prstGeom>
        </p:spPr>
        <p:txBody>
          <a:bodyPr lIns="0" tIns="0" rIns="0" bIns="0" rtlCol="0" anchor="t">
            <a:spAutoFit/>
          </a:bodyPr>
          <a:lstStyle/>
          <a:p>
            <a:pPr algn="ctr">
              <a:lnSpc>
                <a:spcPts val="4446"/>
              </a:lnSpc>
            </a:pPr>
            <a:r>
              <a:rPr lang="en" sz="3600" b="1"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Visual Transition and Aesthetics</a:t>
            </a:r>
            <a:endParaRPr lang="en-US" sz="36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8" name="TextBox 18"/>
          <p:cNvSpPr txBox="1"/>
          <p:nvPr/>
        </p:nvSpPr>
        <p:spPr>
          <a:xfrm>
            <a:off x="7457583" y="2154259"/>
            <a:ext cx="7903982" cy="1346522"/>
          </a:xfrm>
          <a:prstGeom prst="rect">
            <a:avLst/>
          </a:prstGeom>
        </p:spPr>
        <p:txBody>
          <a:bodyPr lIns="0" tIns="0" rIns="0" bIns="0" rtlCol="0" anchor="t">
            <a:spAutoFit/>
          </a:bodyPr>
          <a:lstStyle/>
          <a:p>
            <a:pPr>
              <a:lnSpc>
                <a:spcPts val="3509"/>
              </a:lnSpc>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The background defines the visual identity of the application and affects the user experience.</a:t>
            </a:r>
            <a:endParaRPr lang="en-US" sz="30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9" name="TextBox 19"/>
          <p:cNvSpPr txBox="1"/>
          <p:nvPr/>
        </p:nvSpPr>
        <p:spPr>
          <a:xfrm>
            <a:off x="7457583" y="5038027"/>
            <a:ext cx="7903982" cy="897682"/>
          </a:xfrm>
          <a:prstGeom prst="rect">
            <a:avLst/>
          </a:prstGeom>
        </p:spPr>
        <p:txBody>
          <a:bodyPr lIns="0" tIns="0" rIns="0" bIns="0" rtlCol="0" anchor="t">
            <a:spAutoFit/>
          </a:bodyPr>
          <a:lstStyle/>
          <a:p>
            <a:pPr>
              <a:lnSpc>
                <a:spcPts val="3509"/>
              </a:lnSpc>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A linear gradient was used to avoid monotony and add depth.</a:t>
            </a:r>
            <a:endParaRPr lang="en-US" sz="30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0" name="TextBox 20"/>
          <p:cNvSpPr txBox="1"/>
          <p:nvPr/>
        </p:nvSpPr>
        <p:spPr>
          <a:xfrm>
            <a:off x="7457583" y="7998771"/>
            <a:ext cx="7903982" cy="1795363"/>
          </a:xfrm>
          <a:prstGeom prst="rect">
            <a:avLst/>
          </a:prstGeom>
        </p:spPr>
        <p:txBody>
          <a:bodyPr lIns="0" tIns="0" rIns="0" bIns="0" rtlCol="0" anchor="t">
            <a:spAutoFit/>
          </a:bodyPr>
          <a:lstStyle/>
          <a:p>
            <a:pPr>
              <a:lnSpc>
                <a:spcPts val="3509"/>
              </a:lnSpc>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The visual transition between colors creates a welcoming and modern appearance, enhancing the aesthetics of the calculator.</a:t>
            </a:r>
            <a:endParaRPr lang="en-US" sz="30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1" name="TextBox 21"/>
          <p:cNvSpPr txBox="1"/>
          <p:nvPr/>
        </p:nvSpPr>
        <p:spPr>
          <a:xfrm rot="5400000">
            <a:off x="14189297" y="4014903"/>
            <a:ext cx="7056458" cy="1923604"/>
          </a:xfrm>
          <a:prstGeom prst="rect">
            <a:avLst/>
          </a:prstGeom>
        </p:spPr>
        <p:txBody>
          <a:bodyPr lIns="0" tIns="0" rIns="0" bIns="0" rtlCol="0" anchor="t">
            <a:spAutoFit/>
          </a:bodyPr>
          <a:lstStyle/>
          <a:p>
            <a:pPr algn="ctr">
              <a:lnSpc>
                <a:spcPts val="7487"/>
              </a:lnSpc>
            </a:pPr>
            <a:r>
              <a:rPr lang="en" sz="6600" b="1"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Definition of the Background</a:t>
            </a:r>
            <a:endParaRPr lang="en-US" sz="64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2" name="TextBox 2"/>
          <p:cNvSpPr txBox="1"/>
          <p:nvPr/>
        </p:nvSpPr>
        <p:spPr>
          <a:xfrm>
            <a:off x="3394672" y="1038226"/>
            <a:ext cx="11498656" cy="961802"/>
          </a:xfrm>
          <a:prstGeom prst="rect">
            <a:avLst/>
          </a:prstGeom>
        </p:spPr>
        <p:txBody>
          <a:bodyPr lIns="0" tIns="0" rIns="0" bIns="0" rtlCol="0" anchor="t">
            <a:spAutoFit/>
          </a:bodyPr>
          <a:lstStyle/>
          <a:p>
            <a:pPr algn="ctr">
              <a:lnSpc>
                <a:spcPts val="7487"/>
              </a:lnSpc>
            </a:pPr>
            <a:r>
              <a:rPr lang="en" sz="6600" b="1"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Styling of the Application</a:t>
            </a:r>
            <a:endParaRPr lang="en-US" sz="6400" b="1" dirty="0">
              <a:solidFill>
                <a:srgbClr val="00FDFF"/>
              </a:solidFill>
              <a:latin typeface="Roboto" panose="02000000000000000000" pitchFamily="2" charset="0"/>
              <a:ea typeface="Roboto" panose="02000000000000000000" pitchFamily="2" charset="0"/>
              <a:cs typeface="Roboto" panose="02000000000000000000" pitchFamily="2" charset="0"/>
            </a:endParaRPr>
          </a:p>
        </p:txBody>
      </p:sp>
      <p:grpSp>
        <p:nvGrpSpPr>
          <p:cNvPr id="3" name="Group 3"/>
          <p:cNvGrpSpPr/>
          <p:nvPr/>
        </p:nvGrpSpPr>
        <p:grpSpPr>
          <a:xfrm>
            <a:off x="-19753649" y="-1250899"/>
            <a:ext cx="22666850" cy="12496550"/>
            <a:chOff x="0" y="0"/>
            <a:chExt cx="5969870" cy="3291272"/>
          </a:xfrm>
        </p:grpSpPr>
        <p:sp>
          <p:nvSpPr>
            <p:cNvPr id="4" name="Freeform 4"/>
            <p:cNvSpPr/>
            <p:nvPr/>
          </p:nvSpPr>
          <p:spPr>
            <a:xfrm>
              <a:off x="0" y="0"/>
              <a:ext cx="5969870" cy="3291272"/>
            </a:xfrm>
            <a:custGeom>
              <a:avLst/>
              <a:gdLst/>
              <a:ahLst/>
              <a:cxnLst/>
              <a:rect l="l" t="t" r="r" b="b"/>
              <a:pathLst>
                <a:path w="5969870" h="3291272">
                  <a:moveTo>
                    <a:pt x="0" y="0"/>
                  </a:moveTo>
                  <a:lnTo>
                    <a:pt x="5969870" y="0"/>
                  </a:lnTo>
                  <a:lnTo>
                    <a:pt x="5969870" y="3291272"/>
                  </a:lnTo>
                  <a:lnTo>
                    <a:pt x="0" y="3291272"/>
                  </a:lnTo>
                  <a:close/>
                </a:path>
              </a:pathLst>
            </a:custGeom>
            <a:solidFill>
              <a:srgbClr val="35858B"/>
            </a:solidFill>
          </p:spPr>
          <p:txBody>
            <a:bodyPr/>
            <a:lstStyle/>
            <a:p>
              <a:endParaRPr lang="el-GR"/>
            </a:p>
          </p:txBody>
        </p:sp>
        <p:sp>
          <p:nvSpPr>
            <p:cNvPr id="5" name="TextBox 5"/>
            <p:cNvSpPr txBox="1"/>
            <p:nvPr/>
          </p:nvSpPr>
          <p:spPr>
            <a:xfrm>
              <a:off x="0" y="-38100"/>
              <a:ext cx="5969870" cy="3329372"/>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6" name="Group 6"/>
          <p:cNvGrpSpPr/>
          <p:nvPr/>
        </p:nvGrpSpPr>
        <p:grpSpPr>
          <a:xfrm>
            <a:off x="15579376" y="-1250899"/>
            <a:ext cx="2969200" cy="12496550"/>
            <a:chOff x="0" y="0"/>
            <a:chExt cx="782012" cy="3291272"/>
          </a:xfrm>
        </p:grpSpPr>
        <p:sp>
          <p:nvSpPr>
            <p:cNvPr id="7" name="Freeform 7"/>
            <p:cNvSpPr/>
            <p:nvPr/>
          </p:nvSpPr>
          <p:spPr>
            <a:xfrm>
              <a:off x="0" y="0"/>
              <a:ext cx="782012" cy="3291272"/>
            </a:xfrm>
            <a:custGeom>
              <a:avLst/>
              <a:gdLst/>
              <a:ahLst/>
              <a:cxnLst/>
              <a:rect l="l" t="t" r="r" b="b"/>
              <a:pathLst>
                <a:path w="782012" h="3291272">
                  <a:moveTo>
                    <a:pt x="0" y="0"/>
                  </a:moveTo>
                  <a:lnTo>
                    <a:pt x="782012" y="0"/>
                  </a:lnTo>
                  <a:lnTo>
                    <a:pt x="782012" y="3291272"/>
                  </a:lnTo>
                  <a:lnTo>
                    <a:pt x="0" y="3291272"/>
                  </a:lnTo>
                  <a:close/>
                </a:path>
              </a:pathLst>
            </a:custGeom>
            <a:solidFill>
              <a:srgbClr val="35858B"/>
            </a:solidFill>
          </p:spPr>
          <p:txBody>
            <a:bodyPr/>
            <a:lstStyle/>
            <a:p>
              <a:endParaRPr lang="el-GR"/>
            </a:p>
          </p:txBody>
        </p:sp>
        <p:sp>
          <p:nvSpPr>
            <p:cNvPr id="8" name="TextBox 8"/>
            <p:cNvSpPr txBox="1"/>
            <p:nvPr/>
          </p:nvSpPr>
          <p:spPr>
            <a:xfrm>
              <a:off x="0" y="-38100"/>
              <a:ext cx="782012" cy="3329372"/>
            </a:xfrm>
            <a:prstGeom prst="rect">
              <a:avLst/>
            </a:prstGeom>
          </p:spPr>
          <p:txBody>
            <a:bodyPr lIns="50800" tIns="50800" rIns="50800" bIns="50800" rtlCol="0" anchor="ctr"/>
            <a:lstStyle/>
            <a:p>
              <a:pPr algn="ctr">
                <a:lnSpc>
                  <a:spcPts val="2659"/>
                </a:lnSpc>
                <a:spcBef>
                  <a:spcPct val="0"/>
                </a:spcBef>
              </a:pPr>
              <a:endParaRPr dirty="0"/>
            </a:p>
          </p:txBody>
        </p:sp>
      </p:grpSp>
      <p:sp>
        <p:nvSpPr>
          <p:cNvPr id="9" name="Freeform 9"/>
          <p:cNvSpPr/>
          <p:nvPr/>
        </p:nvSpPr>
        <p:spPr>
          <a:xfrm rot="-5400000">
            <a:off x="10356589" y="5013877"/>
            <a:ext cx="10445574" cy="417824"/>
          </a:xfrm>
          <a:custGeom>
            <a:avLst/>
            <a:gdLst/>
            <a:ahLst/>
            <a:cxnLst/>
            <a:rect l="l" t="t" r="r" b="b"/>
            <a:pathLst>
              <a:path w="10445574" h="417823">
                <a:moveTo>
                  <a:pt x="0" y="0"/>
                </a:moveTo>
                <a:lnTo>
                  <a:pt x="10445574" y="0"/>
                </a:lnTo>
                <a:lnTo>
                  <a:pt x="10445574" y="417822"/>
                </a:lnTo>
                <a:lnTo>
                  <a:pt x="0" y="417822"/>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sp>
        <p:nvSpPr>
          <p:cNvPr id="10" name="Freeform 10"/>
          <p:cNvSpPr/>
          <p:nvPr/>
        </p:nvSpPr>
        <p:spPr>
          <a:xfrm rot="-5400000" flipH="1">
            <a:off x="-2309587" y="5013877"/>
            <a:ext cx="10445574" cy="417824"/>
          </a:xfrm>
          <a:custGeom>
            <a:avLst/>
            <a:gdLst/>
            <a:ahLst/>
            <a:cxnLst/>
            <a:rect l="l" t="t" r="r" b="b"/>
            <a:pathLst>
              <a:path w="10445574" h="417823">
                <a:moveTo>
                  <a:pt x="10445574" y="0"/>
                </a:moveTo>
                <a:lnTo>
                  <a:pt x="0" y="0"/>
                </a:lnTo>
                <a:lnTo>
                  <a:pt x="0" y="417822"/>
                </a:lnTo>
                <a:lnTo>
                  <a:pt x="10445574" y="417822"/>
                </a:lnTo>
                <a:lnTo>
                  <a:pt x="10445574"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sp>
        <p:nvSpPr>
          <p:cNvPr id="11" name="Freeform 11"/>
          <p:cNvSpPr/>
          <p:nvPr/>
        </p:nvSpPr>
        <p:spPr>
          <a:xfrm rot="5400000">
            <a:off x="-1731322" y="813080"/>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
        <p:nvSpPr>
          <p:cNvPr id="12" name="Freeform 12"/>
          <p:cNvSpPr/>
          <p:nvPr/>
        </p:nvSpPr>
        <p:spPr>
          <a:xfrm rot="5400000">
            <a:off x="14716870" y="813080"/>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
        <p:nvSpPr>
          <p:cNvPr id="13" name="Freeform 13"/>
          <p:cNvSpPr/>
          <p:nvPr/>
        </p:nvSpPr>
        <p:spPr>
          <a:xfrm rot="-5400000">
            <a:off x="-1731322" y="6707408"/>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
        <p:nvSpPr>
          <p:cNvPr id="14" name="Freeform 14"/>
          <p:cNvSpPr/>
          <p:nvPr/>
        </p:nvSpPr>
        <p:spPr>
          <a:xfrm rot="-5400000">
            <a:off x="14716870" y="6707408"/>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
        <p:nvSpPr>
          <p:cNvPr id="15" name="TextBox 15"/>
          <p:cNvSpPr txBox="1"/>
          <p:nvPr/>
        </p:nvSpPr>
        <p:spPr>
          <a:xfrm>
            <a:off x="3305625" y="3009900"/>
            <a:ext cx="12721881" cy="6771084"/>
          </a:xfrm>
          <a:prstGeom prst="rect">
            <a:avLst/>
          </a:prstGeom>
        </p:spPr>
        <p:txBody>
          <a:bodyPr wrap="square" lIns="0" tIns="0" rIns="0" bIns="0" rtlCol="0" anchor="t">
            <a:spAutoFit/>
          </a:bodyPr>
          <a:lstStyle/>
          <a:p>
            <a:pPr>
              <a:lnSpc>
                <a:spcPts val="4370"/>
              </a:lnSpc>
            </a:pPr>
            <a:r>
              <a:rPr lang="en" sz="4000" b="0"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Use of Flexbox for Centering and Alignment</a:t>
            </a:r>
          </a:p>
          <a:p>
            <a:pPr marL="1028696" lvl="1" indent="-571500">
              <a:lnSpc>
                <a:spcPts val="4370"/>
              </a:lnSpc>
              <a:buFont typeface="Arial" panose="020B0604020202020204" pitchFamily="34" charset="0"/>
              <a:buChar char="•"/>
            </a:pPr>
            <a:r>
              <a:rPr lang="en" sz="40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Flexbox was used for centering and aligning elements.</a:t>
            </a:r>
            <a:endParaRPr lang="en-US" sz="37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1028696" lvl="1" indent="-571500">
              <a:lnSpc>
                <a:spcPts val="4370"/>
              </a:lnSpc>
              <a:buFont typeface="Arial" panose="020B0604020202020204" pitchFamily="34" charset="0"/>
              <a:buChar char="•"/>
            </a:pPr>
            <a:r>
              <a:rPr lang="en" sz="40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Ease of layout adjustment and improved 	  	 organization of elements</a:t>
            </a:r>
            <a:r>
              <a:rPr lang="en-US" sz="3700" dirty="0">
                <a:solidFill>
                  <a:srgbClr val="FFFFFF"/>
                </a:solidFill>
                <a:latin typeface="Roboto Condensed"/>
              </a:rPr>
              <a:t>.</a:t>
            </a:r>
          </a:p>
          <a:p>
            <a:pPr>
              <a:lnSpc>
                <a:spcPts val="4370"/>
              </a:lnSpc>
            </a:pPr>
            <a:r>
              <a:rPr lang="en" sz="4000"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Font and Color Selection</a:t>
            </a:r>
          </a:p>
          <a:p>
            <a:pPr marL="1028696" lvl="1" indent="-571500">
              <a:lnSpc>
                <a:spcPts val="4370"/>
              </a:lnSpc>
              <a:buFont typeface="Arial" panose="020B0604020202020204" pitchFamily="34" charset="0"/>
              <a:buChar char="•"/>
            </a:pPr>
            <a:r>
              <a:rPr lang="en" sz="40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Selection of clean and readable fonts for better readability</a:t>
            </a:r>
            <a:r>
              <a:rPr lang="en-US" sz="37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marL="1028696" lvl="1" indent="-571500">
              <a:lnSpc>
                <a:spcPts val="4370"/>
              </a:lnSpc>
              <a:buFont typeface="Arial" panose="020B0604020202020204" pitchFamily="34" charset="0"/>
              <a:buChar char="•"/>
            </a:pPr>
            <a:r>
              <a:rPr lang="en" sz="40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Combination of colors to create an aesthetically pleasing and readable interface</a:t>
            </a:r>
            <a:r>
              <a:rPr lang="en-US" sz="37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a:lnSpc>
                <a:spcPts val="4370"/>
              </a:lnSpc>
            </a:pPr>
            <a:endParaRPr lang="en-US" sz="3700" dirty="0">
              <a:solidFill>
                <a:srgbClr val="FFFFFF"/>
              </a:solidFill>
              <a:latin typeface="Roboto Condensed"/>
            </a:endParaRPr>
          </a:p>
          <a:p>
            <a:pPr>
              <a:lnSpc>
                <a:spcPts val="4370"/>
              </a:lnSpc>
            </a:pPr>
            <a:endParaRPr lang="en-US" sz="3700" dirty="0">
              <a:solidFill>
                <a:srgbClr val="FFFFFF"/>
              </a:solidFill>
              <a:latin typeface="Roboto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2" name="Freeform 2"/>
          <p:cNvSpPr/>
          <p:nvPr/>
        </p:nvSpPr>
        <p:spPr>
          <a:xfrm>
            <a:off x="335628" y="631435"/>
            <a:ext cx="16923672" cy="8532353"/>
          </a:xfrm>
          <a:custGeom>
            <a:avLst/>
            <a:gdLst/>
            <a:ahLst/>
            <a:cxnLst/>
            <a:rect l="l" t="t" r="r" b="b"/>
            <a:pathLst>
              <a:path w="16923672" h="8532352">
                <a:moveTo>
                  <a:pt x="0" y="0"/>
                </a:moveTo>
                <a:lnTo>
                  <a:pt x="16923672" y="0"/>
                </a:lnTo>
                <a:lnTo>
                  <a:pt x="16923672" y="8532352"/>
                </a:lnTo>
                <a:lnTo>
                  <a:pt x="0" y="8532352"/>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TextBox 3"/>
          <p:cNvSpPr txBox="1"/>
          <p:nvPr/>
        </p:nvSpPr>
        <p:spPr>
          <a:xfrm>
            <a:off x="1905000" y="3436307"/>
            <a:ext cx="15354300" cy="4039567"/>
          </a:xfrm>
          <a:prstGeom prst="rect">
            <a:avLst/>
          </a:prstGeom>
        </p:spPr>
        <p:txBody>
          <a:bodyPr wrap="square" lIns="0" tIns="0" rIns="0" bIns="0" rtlCol="0" anchor="t">
            <a:spAutoFit/>
          </a:bodyPr>
          <a:lstStyle/>
          <a:p>
            <a:pPr>
              <a:lnSpc>
                <a:spcPts val="3509"/>
              </a:lnSpc>
            </a:pPr>
            <a:r>
              <a:rPr lang="en" sz="3200" b="0"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    Rounded Corners and Padding</a:t>
            </a:r>
            <a:endParaRPr lang="en" sz="32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1371593" lvl="2" indent="-457200">
              <a:lnSpc>
                <a:spcPts val="3509"/>
              </a:lnSpc>
              <a:buFont typeface="Arial" panose="020B0604020202020204" pitchFamily="34" charset="0"/>
              <a:buChar char="•"/>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Application of rounded corners for a friendlier appearance</a:t>
            </a:r>
            <a:r>
              <a:rPr lang="en-US" sz="30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marL="1371593" lvl="2" indent="-457200">
              <a:lnSpc>
                <a:spcPts val="3509"/>
              </a:lnSpc>
              <a:buFont typeface="Arial" panose="020B0604020202020204" pitchFamily="34" charset="0"/>
              <a:buChar char="•"/>
            </a:pPr>
            <a:r>
              <a:rPr lang="en" sz="28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Use of padding for comfortable layout and better sense of space</a:t>
            </a:r>
            <a:r>
              <a:rPr lang="en-US" sz="2800" dirty="0">
                <a:solidFill>
                  <a:srgbClr val="FFFFFF"/>
                </a:solidFill>
                <a:latin typeface="Roboto Condensed"/>
              </a:rPr>
              <a:t>.</a:t>
            </a:r>
            <a:endParaRPr lang="en-US" sz="3000" dirty="0">
              <a:solidFill>
                <a:srgbClr val="FFFFFF"/>
              </a:solidFill>
              <a:latin typeface="Roboto Condensed"/>
            </a:endParaRPr>
          </a:p>
          <a:p>
            <a:pPr>
              <a:lnSpc>
                <a:spcPts val="3509"/>
              </a:lnSpc>
            </a:pPr>
            <a:r>
              <a:rPr lang="en" sz="3200" dirty="0">
                <a:solidFill>
                  <a:srgbClr val="00FDFF"/>
                </a:solidFill>
                <a:latin typeface="Roboto" panose="02000000000000000000" pitchFamily="2" charset="0"/>
                <a:ea typeface="Roboto" panose="02000000000000000000" pitchFamily="2" charset="0"/>
                <a:cs typeface="Roboto" panose="02000000000000000000" pitchFamily="2" charset="0"/>
              </a:rPr>
              <a:t>    </a:t>
            </a:r>
            <a:r>
              <a:rPr lang="en" sz="3200" b="0"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Background Color</a:t>
            </a:r>
          </a:p>
          <a:p>
            <a:pPr marL="1371593" lvl="2" indent="-457200">
              <a:lnSpc>
                <a:spcPts val="3509"/>
              </a:lnSpc>
              <a:buFont typeface="Arial" panose="020B0604020202020204" pitchFamily="34" charset="0"/>
              <a:buChar char="•"/>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Dark background for good contrast with elements and text</a:t>
            </a:r>
            <a:r>
              <a:rPr lang="en-US" sz="30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marL="1371593" lvl="2" indent="-457200">
              <a:lnSpc>
                <a:spcPts val="3509"/>
              </a:lnSpc>
              <a:buFont typeface="Arial" panose="020B0604020202020204" pitchFamily="34" charset="0"/>
              <a:buChar char="•"/>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Helps improve readability and overall aesthetics.</a:t>
            </a:r>
            <a:endParaRPr lang="en" sz="3200" dirty="0">
              <a:solidFill>
                <a:srgbClr val="000000"/>
              </a:solidFill>
              <a:latin typeface="-webkit-standard"/>
              <a:ea typeface="Roboto" panose="02000000000000000000" pitchFamily="2" charset="0"/>
              <a:cs typeface="Roboto" panose="02000000000000000000" pitchFamily="2" charset="0"/>
            </a:endParaRPr>
          </a:p>
          <a:p>
            <a:pPr lvl="1">
              <a:lnSpc>
                <a:spcPts val="3509"/>
              </a:lnSpc>
            </a:pPr>
            <a:r>
              <a:rPr lang="en" sz="3200" b="0"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Aesthetics and Functionality</a:t>
            </a:r>
          </a:p>
          <a:p>
            <a:pPr marL="1371593" lvl="2" indent="-457200">
              <a:lnSpc>
                <a:spcPts val="3509"/>
              </a:lnSpc>
              <a:buFont typeface="Arial" panose="020B0604020202020204" pitchFamily="34" charset="0"/>
              <a:buChar char="•"/>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Combination of aesthetics and functionality to enhance the user experience</a:t>
            </a:r>
            <a:r>
              <a:rPr lang="en-US" sz="30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marL="1371593" lvl="2" indent="-457200">
              <a:lnSpc>
                <a:spcPts val="3509"/>
              </a:lnSpc>
              <a:buFont typeface="Arial" panose="020B0604020202020204" pitchFamily="34" charset="0"/>
              <a:buChar char="•"/>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Ensuring that the application is visually pleasing and user-friendly</a:t>
            </a:r>
            <a:endParaRPr lang="en-US" sz="30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4" name="TextBox 4"/>
          <p:cNvSpPr txBox="1"/>
          <p:nvPr/>
        </p:nvSpPr>
        <p:spPr>
          <a:xfrm>
            <a:off x="1028700" y="1846996"/>
            <a:ext cx="14439900" cy="894476"/>
          </a:xfrm>
          <a:prstGeom prst="rect">
            <a:avLst/>
          </a:prstGeom>
        </p:spPr>
        <p:txBody>
          <a:bodyPr wrap="square" lIns="0" tIns="0" rIns="0" bIns="0" rtlCol="0" anchor="t">
            <a:spAutoFit/>
          </a:bodyPr>
          <a:lstStyle/>
          <a:p>
            <a:pPr>
              <a:lnSpc>
                <a:spcPts val="7487"/>
              </a:lnSpc>
            </a:pPr>
            <a:r>
              <a:rPr lang="en" sz="5400" b="1"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Styling of the Calculator Elements</a:t>
            </a:r>
            <a:endParaRPr lang="en-US" sz="5400" b="1" dirty="0">
              <a:solidFill>
                <a:srgbClr val="00FDFF"/>
              </a:solidFill>
              <a:latin typeface="Roboto" panose="02000000000000000000" pitchFamily="2" charset="0"/>
              <a:ea typeface="Roboto" panose="02000000000000000000" pitchFamily="2" charset="0"/>
              <a:cs typeface="Roboto" panose="02000000000000000000" pitchFamily="2" charset="0"/>
            </a:endParaRPr>
          </a:p>
        </p:txBody>
      </p:sp>
      <p:sp>
        <p:nvSpPr>
          <p:cNvPr id="5" name="Freeform 5"/>
          <p:cNvSpPr/>
          <p:nvPr/>
        </p:nvSpPr>
        <p:spPr>
          <a:xfrm rot="-10800000">
            <a:off x="13614770"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
        <p:nvSpPr>
          <p:cNvPr id="6" name="Freeform 6"/>
          <p:cNvSpPr/>
          <p:nvPr/>
        </p:nvSpPr>
        <p:spPr>
          <a:xfrm rot="-10800000">
            <a:off x="16887970"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
        <p:nvSpPr>
          <p:cNvPr id="7" name="Freeform 7"/>
          <p:cNvSpPr/>
          <p:nvPr/>
        </p:nvSpPr>
        <p:spPr>
          <a:xfrm>
            <a:off x="-758542"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
        <p:nvSpPr>
          <p:cNvPr id="8" name="Freeform 8"/>
          <p:cNvSpPr/>
          <p:nvPr/>
        </p:nvSpPr>
        <p:spPr>
          <a:xfrm>
            <a:off x="-3518564" y="7314113"/>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638049" y="9749654"/>
            <a:ext cx="18926050" cy="7002251"/>
            <a:chOff x="0" y="0"/>
            <a:chExt cx="4984639" cy="1844214"/>
          </a:xfrm>
        </p:grpSpPr>
        <p:sp>
          <p:nvSpPr>
            <p:cNvPr id="3" name="Freeform 3"/>
            <p:cNvSpPr/>
            <p:nvPr/>
          </p:nvSpPr>
          <p:spPr>
            <a:xfrm>
              <a:off x="0" y="0"/>
              <a:ext cx="4984639" cy="1844214"/>
            </a:xfrm>
            <a:custGeom>
              <a:avLst/>
              <a:gdLst/>
              <a:ahLst/>
              <a:cxnLst/>
              <a:rect l="l" t="t" r="r" b="b"/>
              <a:pathLst>
                <a:path w="4984639" h="1844214">
                  <a:moveTo>
                    <a:pt x="0" y="0"/>
                  </a:moveTo>
                  <a:lnTo>
                    <a:pt x="4984639" y="0"/>
                  </a:lnTo>
                  <a:lnTo>
                    <a:pt x="4984639" y="1844214"/>
                  </a:lnTo>
                  <a:lnTo>
                    <a:pt x="0" y="1844214"/>
                  </a:lnTo>
                  <a:close/>
                </a:path>
              </a:pathLst>
            </a:custGeom>
            <a:solidFill>
              <a:srgbClr val="4FBDBA"/>
            </a:solidFill>
          </p:spPr>
          <p:txBody>
            <a:bodyPr/>
            <a:lstStyle/>
            <a:p>
              <a:endParaRPr lang="el-GR"/>
            </a:p>
          </p:txBody>
        </p:sp>
        <p:sp>
          <p:nvSpPr>
            <p:cNvPr id="4" name="TextBox 4"/>
            <p:cNvSpPr txBox="1"/>
            <p:nvPr/>
          </p:nvSpPr>
          <p:spPr>
            <a:xfrm>
              <a:off x="0" y="-38100"/>
              <a:ext cx="4984639" cy="1882314"/>
            </a:xfrm>
            <a:prstGeom prst="rect">
              <a:avLst/>
            </a:prstGeom>
          </p:spPr>
          <p:txBody>
            <a:bodyPr lIns="50800" tIns="50800" rIns="50800" bIns="50800" rtlCol="0" anchor="ctr"/>
            <a:lstStyle/>
            <a:p>
              <a:pPr algn="ctr">
                <a:lnSpc>
                  <a:spcPts val="2659"/>
                </a:lnSpc>
                <a:spcBef>
                  <a:spcPct val="0"/>
                </a:spcBef>
              </a:pPr>
              <a:endParaRPr dirty="0"/>
            </a:p>
          </p:txBody>
        </p:sp>
      </p:grpSp>
      <p:sp>
        <p:nvSpPr>
          <p:cNvPr id="5" name="Freeform 5"/>
          <p:cNvSpPr/>
          <p:nvPr/>
        </p:nvSpPr>
        <p:spPr>
          <a:xfrm>
            <a:off x="1" y="856107"/>
            <a:ext cx="5933726" cy="924672"/>
          </a:xfrm>
          <a:custGeom>
            <a:avLst/>
            <a:gdLst/>
            <a:ahLst/>
            <a:cxnLst/>
            <a:rect l="l" t="t" r="r" b="b"/>
            <a:pathLst>
              <a:path w="5933725" h="924672">
                <a:moveTo>
                  <a:pt x="0" y="0"/>
                </a:moveTo>
                <a:lnTo>
                  <a:pt x="5933725" y="0"/>
                </a:lnTo>
                <a:lnTo>
                  <a:pt x="5933725" y="924672"/>
                </a:lnTo>
                <a:lnTo>
                  <a:pt x="0" y="924672"/>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sp>
        <p:nvSpPr>
          <p:cNvPr id="6" name="Freeform 6"/>
          <p:cNvSpPr/>
          <p:nvPr/>
        </p:nvSpPr>
        <p:spPr>
          <a:xfrm>
            <a:off x="12671692" y="1303460"/>
            <a:ext cx="5616308" cy="634175"/>
          </a:xfrm>
          <a:custGeom>
            <a:avLst/>
            <a:gdLst/>
            <a:ahLst/>
            <a:cxnLst/>
            <a:rect l="l" t="t" r="r" b="b"/>
            <a:pathLst>
              <a:path w="5616307" h="634175">
                <a:moveTo>
                  <a:pt x="0" y="0"/>
                </a:moveTo>
                <a:lnTo>
                  <a:pt x="5616307" y="0"/>
                </a:lnTo>
                <a:lnTo>
                  <a:pt x="5616307" y="634175"/>
                </a:lnTo>
                <a:lnTo>
                  <a:pt x="0" y="634175"/>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
        <p:nvSpPr>
          <p:cNvPr id="7" name="TextBox 7"/>
          <p:cNvSpPr txBox="1"/>
          <p:nvPr/>
        </p:nvSpPr>
        <p:spPr>
          <a:xfrm>
            <a:off x="5322754" y="390304"/>
            <a:ext cx="7642491" cy="1856277"/>
          </a:xfrm>
          <a:prstGeom prst="rect">
            <a:avLst/>
          </a:prstGeom>
        </p:spPr>
        <p:txBody>
          <a:bodyPr wrap="square" lIns="0" tIns="0" rIns="0" bIns="0" rtlCol="0" anchor="t">
            <a:spAutoFit/>
          </a:bodyPr>
          <a:lstStyle/>
          <a:p>
            <a:pPr algn="ctr">
              <a:lnSpc>
                <a:spcPts val="7487"/>
              </a:lnSpc>
            </a:pPr>
            <a:r>
              <a:rPr lang="en" sz="5400" b="1"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Programming Language and Technologies</a:t>
            </a:r>
            <a:endParaRPr lang="en-US" sz="5400" b="1" dirty="0">
              <a:solidFill>
                <a:srgbClr val="00FDFF"/>
              </a:solidFill>
              <a:latin typeface="Roboto" panose="02000000000000000000" pitchFamily="2" charset="0"/>
              <a:ea typeface="Roboto" panose="02000000000000000000" pitchFamily="2" charset="0"/>
              <a:cs typeface="Roboto" panose="02000000000000000000" pitchFamily="2" charset="0"/>
            </a:endParaRPr>
          </a:p>
        </p:txBody>
      </p:sp>
      <p:sp>
        <p:nvSpPr>
          <p:cNvPr id="8" name="TextBox 8"/>
          <p:cNvSpPr txBox="1"/>
          <p:nvPr/>
        </p:nvSpPr>
        <p:spPr>
          <a:xfrm>
            <a:off x="207155" y="2838091"/>
            <a:ext cx="17235642" cy="6001643"/>
          </a:xfrm>
          <a:prstGeom prst="rect">
            <a:avLst/>
          </a:prstGeom>
        </p:spPr>
        <p:txBody>
          <a:bodyPr lIns="0" tIns="0" rIns="0" bIns="0" rtlCol="0" anchor="t">
            <a:spAutoFit/>
          </a:bodyPr>
          <a:lstStyle/>
          <a:p>
            <a:pPr algn="ctr">
              <a:lnSpc>
                <a:spcPts val="4679"/>
              </a:lnSpc>
            </a:pPr>
            <a:r>
              <a:rPr lang="en" sz="4000" b="1" i="0" u="none" strike="noStrike" dirty="0">
                <a:solidFill>
                  <a:srgbClr val="B2DEFF"/>
                </a:solidFill>
                <a:effectLst/>
                <a:latin typeface="Roboto" panose="02000000000000000000" pitchFamily="2" charset="0"/>
                <a:ea typeface="Roboto" panose="02000000000000000000" pitchFamily="2" charset="0"/>
                <a:cs typeface="Roboto" panose="02000000000000000000" pitchFamily="2" charset="0"/>
              </a:rPr>
              <a:t>Tools and Technologies Used </a:t>
            </a:r>
          </a:p>
          <a:p>
            <a:pPr marL="571500" indent="-571500" algn="ctr">
              <a:lnSpc>
                <a:spcPts val="4679"/>
              </a:lnSpc>
              <a:buFont typeface="Arial" panose="020B0604020202020204" pitchFamily="34" charset="0"/>
              <a:buChar char="•"/>
            </a:pPr>
            <a:r>
              <a:rPr lang="en" sz="39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HTML, CSS, JavaScript, Vue.js, and CDN were used</a:t>
            </a:r>
            <a:r>
              <a:rPr lang="en-US" sz="3900" spc="198" dirty="0">
                <a:solidFill>
                  <a:schemeClr val="bg1"/>
                </a:solidFill>
                <a:latin typeface="Roboto" panose="02000000000000000000" pitchFamily="2" charset="0"/>
                <a:ea typeface="Roboto" panose="02000000000000000000" pitchFamily="2" charset="0"/>
                <a:cs typeface="Roboto" panose="02000000000000000000" pitchFamily="2" charset="0"/>
              </a:rPr>
              <a:t>.</a:t>
            </a:r>
          </a:p>
          <a:p>
            <a:pPr marL="863591" lvl="1" indent="-431797" algn="ctr">
              <a:lnSpc>
                <a:spcPts val="4679"/>
              </a:lnSpc>
              <a:buFont typeface="Arial"/>
              <a:buChar char="•"/>
            </a:pPr>
            <a:r>
              <a:rPr lang="en" sz="40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Combination of these technologies for the development of a dynamic and interactive application</a:t>
            </a:r>
            <a:r>
              <a:rPr lang="en-US" sz="3900" spc="198" dirty="0">
                <a:solidFill>
                  <a:srgbClr val="F2F2F2"/>
                </a:solidFill>
                <a:latin typeface="Roboto Condensed"/>
              </a:rPr>
              <a:t>.</a:t>
            </a:r>
          </a:p>
          <a:p>
            <a:pPr algn="ctr">
              <a:lnSpc>
                <a:spcPts val="4679"/>
              </a:lnSpc>
            </a:pPr>
            <a:endParaRPr lang="en-US" sz="3900" spc="198" dirty="0">
              <a:solidFill>
                <a:srgbClr val="F2F2F2"/>
              </a:solidFill>
              <a:latin typeface="Roboto Condensed"/>
            </a:endParaRPr>
          </a:p>
          <a:p>
            <a:pPr algn="ctr">
              <a:lnSpc>
                <a:spcPts val="4679"/>
              </a:lnSpc>
            </a:pPr>
            <a:r>
              <a:rPr lang="en" sz="4000" b="1" i="0" u="none" strike="noStrike" dirty="0">
                <a:solidFill>
                  <a:srgbClr val="B2DEFF"/>
                </a:solidFill>
                <a:effectLst/>
                <a:latin typeface="Roboto" panose="02000000000000000000" pitchFamily="2" charset="0"/>
                <a:ea typeface="Roboto" panose="02000000000000000000" pitchFamily="2" charset="0"/>
                <a:cs typeface="Roboto" panose="02000000000000000000" pitchFamily="2" charset="0"/>
              </a:rPr>
              <a:t>Advantages of JavaScript in Calculator Development </a:t>
            </a:r>
          </a:p>
          <a:p>
            <a:pPr marL="571500" indent="-571500" algn="ctr">
              <a:lnSpc>
                <a:spcPts val="4679"/>
              </a:lnSpc>
              <a:buFont typeface="Arial" panose="020B0604020202020204" pitchFamily="34" charset="0"/>
              <a:buChar char="•"/>
            </a:pPr>
            <a:r>
              <a:rPr lang="en" sz="40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Flexibility and scalability in application development</a:t>
            </a:r>
          </a:p>
          <a:p>
            <a:pPr marL="571500" indent="-571500" algn="ctr">
              <a:lnSpc>
                <a:spcPts val="4679"/>
              </a:lnSpc>
              <a:buFont typeface="Arial" panose="020B0604020202020204" pitchFamily="34" charset="0"/>
              <a:buChar char="•"/>
            </a:pPr>
            <a:r>
              <a:rPr lang="en" sz="40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Dynamic data management and enhancement of user experience through interactivity</a:t>
            </a:r>
            <a:r>
              <a:rPr lang="en-US" sz="3900" spc="198" dirty="0">
                <a:solidFill>
                  <a:schemeClr val="bg1"/>
                </a:solidFill>
                <a:latin typeface="Roboto" panose="02000000000000000000" pitchFamily="2" charset="0"/>
                <a:ea typeface="Roboto" panose="02000000000000000000" pitchFamily="2" charset="0"/>
                <a:cs typeface="Roboto" panose="02000000000000000000" pitchFamily="2" charset="0"/>
              </a:rPr>
              <a:t>.</a:t>
            </a:r>
          </a:p>
          <a:p>
            <a:pPr algn="ctr">
              <a:lnSpc>
                <a:spcPts val="4679"/>
              </a:lnSpc>
            </a:pPr>
            <a:endParaRPr lang="en-US" sz="3900" spc="198" dirty="0">
              <a:solidFill>
                <a:srgbClr val="F2F2F2"/>
              </a:solidFill>
              <a:latin typeface="Roboto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638049" y="9749654"/>
            <a:ext cx="18926050" cy="7002251"/>
            <a:chOff x="0" y="0"/>
            <a:chExt cx="4984639" cy="1844214"/>
          </a:xfrm>
        </p:grpSpPr>
        <p:sp>
          <p:nvSpPr>
            <p:cNvPr id="3" name="Freeform 3"/>
            <p:cNvSpPr/>
            <p:nvPr/>
          </p:nvSpPr>
          <p:spPr>
            <a:xfrm>
              <a:off x="0" y="0"/>
              <a:ext cx="4984639" cy="1844214"/>
            </a:xfrm>
            <a:custGeom>
              <a:avLst/>
              <a:gdLst/>
              <a:ahLst/>
              <a:cxnLst/>
              <a:rect l="l" t="t" r="r" b="b"/>
              <a:pathLst>
                <a:path w="4984639" h="1844214">
                  <a:moveTo>
                    <a:pt x="0" y="0"/>
                  </a:moveTo>
                  <a:lnTo>
                    <a:pt x="4984639" y="0"/>
                  </a:lnTo>
                  <a:lnTo>
                    <a:pt x="4984639" y="1844214"/>
                  </a:lnTo>
                  <a:lnTo>
                    <a:pt x="0" y="1844214"/>
                  </a:lnTo>
                  <a:close/>
                </a:path>
              </a:pathLst>
            </a:custGeom>
            <a:solidFill>
              <a:srgbClr val="4FBDBA"/>
            </a:solidFill>
          </p:spPr>
          <p:txBody>
            <a:bodyPr/>
            <a:lstStyle/>
            <a:p>
              <a:endParaRPr lang="el-GR"/>
            </a:p>
          </p:txBody>
        </p:sp>
        <p:sp>
          <p:nvSpPr>
            <p:cNvPr id="4" name="TextBox 4"/>
            <p:cNvSpPr txBox="1"/>
            <p:nvPr/>
          </p:nvSpPr>
          <p:spPr>
            <a:xfrm>
              <a:off x="0" y="-38100"/>
              <a:ext cx="4984639" cy="1882314"/>
            </a:xfrm>
            <a:prstGeom prst="rect">
              <a:avLst/>
            </a:prstGeom>
          </p:spPr>
          <p:txBody>
            <a:bodyPr lIns="50800" tIns="50800" rIns="50800" bIns="50800" rtlCol="0" anchor="ctr"/>
            <a:lstStyle/>
            <a:p>
              <a:pPr algn="ctr">
                <a:lnSpc>
                  <a:spcPts val="2659"/>
                </a:lnSpc>
                <a:spcBef>
                  <a:spcPct val="0"/>
                </a:spcBef>
              </a:pPr>
              <a:endParaRPr dirty="0"/>
            </a:p>
          </p:txBody>
        </p:sp>
      </p:grpSp>
      <p:sp>
        <p:nvSpPr>
          <p:cNvPr id="5" name="Freeform 5"/>
          <p:cNvSpPr/>
          <p:nvPr/>
        </p:nvSpPr>
        <p:spPr>
          <a:xfrm>
            <a:off x="1" y="856107"/>
            <a:ext cx="5933726" cy="924672"/>
          </a:xfrm>
          <a:custGeom>
            <a:avLst/>
            <a:gdLst/>
            <a:ahLst/>
            <a:cxnLst/>
            <a:rect l="l" t="t" r="r" b="b"/>
            <a:pathLst>
              <a:path w="5933725" h="924672">
                <a:moveTo>
                  <a:pt x="0" y="0"/>
                </a:moveTo>
                <a:lnTo>
                  <a:pt x="5933725" y="0"/>
                </a:lnTo>
                <a:lnTo>
                  <a:pt x="5933725" y="924672"/>
                </a:lnTo>
                <a:lnTo>
                  <a:pt x="0" y="924672"/>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sp>
        <p:nvSpPr>
          <p:cNvPr id="6" name="Freeform 6"/>
          <p:cNvSpPr/>
          <p:nvPr/>
        </p:nvSpPr>
        <p:spPr>
          <a:xfrm>
            <a:off x="12671692" y="1303460"/>
            <a:ext cx="5616308" cy="634175"/>
          </a:xfrm>
          <a:custGeom>
            <a:avLst/>
            <a:gdLst/>
            <a:ahLst/>
            <a:cxnLst/>
            <a:rect l="l" t="t" r="r" b="b"/>
            <a:pathLst>
              <a:path w="5616307" h="634175">
                <a:moveTo>
                  <a:pt x="0" y="0"/>
                </a:moveTo>
                <a:lnTo>
                  <a:pt x="5616307" y="0"/>
                </a:lnTo>
                <a:lnTo>
                  <a:pt x="5616307" y="634175"/>
                </a:lnTo>
                <a:lnTo>
                  <a:pt x="0" y="634175"/>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
        <p:nvSpPr>
          <p:cNvPr id="7" name="TextBox 7"/>
          <p:cNvSpPr txBox="1"/>
          <p:nvPr/>
        </p:nvSpPr>
        <p:spPr>
          <a:xfrm>
            <a:off x="4240483" y="384939"/>
            <a:ext cx="9853361" cy="1856277"/>
          </a:xfrm>
          <a:prstGeom prst="rect">
            <a:avLst/>
          </a:prstGeom>
        </p:spPr>
        <p:txBody>
          <a:bodyPr wrap="square" lIns="0" tIns="0" rIns="0" bIns="0" rtlCol="0" anchor="t">
            <a:spAutoFit/>
          </a:bodyPr>
          <a:lstStyle/>
          <a:p>
            <a:pPr algn="ctr">
              <a:lnSpc>
                <a:spcPts val="7487"/>
              </a:lnSpc>
            </a:pPr>
            <a:r>
              <a:rPr lang="en" sz="5400" b="1"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Programming Language and Technologies</a:t>
            </a:r>
            <a:endParaRPr lang="en-US" sz="5400" b="1" dirty="0">
              <a:solidFill>
                <a:srgbClr val="00FDFF"/>
              </a:solidFill>
              <a:latin typeface="Roboto" panose="02000000000000000000" pitchFamily="2" charset="0"/>
              <a:ea typeface="Roboto" panose="02000000000000000000" pitchFamily="2" charset="0"/>
              <a:cs typeface="Roboto" panose="02000000000000000000" pitchFamily="2" charset="0"/>
            </a:endParaRPr>
          </a:p>
        </p:txBody>
      </p:sp>
      <p:sp>
        <p:nvSpPr>
          <p:cNvPr id="8" name="TextBox 8"/>
          <p:cNvSpPr txBox="1"/>
          <p:nvPr/>
        </p:nvSpPr>
        <p:spPr>
          <a:xfrm>
            <a:off x="403908" y="3244857"/>
            <a:ext cx="17480184" cy="5078313"/>
          </a:xfrm>
          <a:prstGeom prst="rect">
            <a:avLst/>
          </a:prstGeom>
        </p:spPr>
        <p:txBody>
          <a:bodyPr wrap="square" lIns="0" tIns="0" rIns="0" bIns="0" rtlCol="0" anchor="t">
            <a:spAutoFit/>
          </a:bodyPr>
          <a:lstStyle/>
          <a:p>
            <a:pPr algn="ctr">
              <a:lnSpc>
                <a:spcPts val="4418"/>
              </a:lnSpc>
            </a:pPr>
            <a:r>
              <a:rPr lang="en-US" sz="3700" b="1" spc="187" dirty="0">
                <a:solidFill>
                  <a:srgbClr val="B2DEFF"/>
                </a:solidFill>
                <a:latin typeface="Roboto Condensed Bold"/>
              </a:rPr>
              <a:t>HTML (HyperText Markup Language)</a:t>
            </a:r>
          </a:p>
          <a:p>
            <a:pPr marL="815367" lvl="1" indent="-407684" algn="ctr">
              <a:lnSpc>
                <a:spcPts val="4418"/>
              </a:lnSpc>
              <a:buFont typeface="Arial"/>
              <a:buChar char="•"/>
            </a:pPr>
            <a:r>
              <a:rPr lang="en" sz="3600" b="1"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Used for the structure and layout of the webpage</a:t>
            </a:r>
          </a:p>
          <a:p>
            <a:pPr marL="407683" lvl="1" algn="ctr">
              <a:lnSpc>
                <a:spcPts val="4418"/>
              </a:lnSpc>
            </a:pPr>
            <a:r>
              <a:rPr lang="en-US" sz="3700" b="1" spc="187" dirty="0">
                <a:solidFill>
                  <a:srgbClr val="B2DEFF"/>
                </a:solidFill>
                <a:latin typeface="Roboto Condensed Bold"/>
              </a:rPr>
              <a:t>CSS (Cascading Style Sheets)</a:t>
            </a:r>
          </a:p>
          <a:p>
            <a:pPr marL="815367" lvl="1" indent="-407684" algn="ctr">
              <a:lnSpc>
                <a:spcPts val="4418"/>
              </a:lnSpc>
              <a:buFont typeface="Arial"/>
              <a:buChar char="•"/>
            </a:pPr>
            <a:r>
              <a:rPr lang="en" sz="3600" b="1"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Application of styling rules to enhance appearance and readability.</a:t>
            </a:r>
          </a:p>
          <a:p>
            <a:pPr marL="407683" lvl="1" algn="ctr">
              <a:lnSpc>
                <a:spcPts val="4418"/>
              </a:lnSpc>
            </a:pPr>
            <a:r>
              <a:rPr lang="en-US" sz="3700" spc="187" dirty="0">
                <a:solidFill>
                  <a:srgbClr val="B2DEFF"/>
                </a:solidFill>
                <a:latin typeface="Roboto Condensed Bold"/>
              </a:rPr>
              <a:t>JavaScript</a:t>
            </a:r>
          </a:p>
          <a:p>
            <a:pPr marL="815367" lvl="1" indent="-407684" algn="ctr">
              <a:lnSpc>
                <a:spcPts val="4418"/>
              </a:lnSpc>
              <a:buFont typeface="Arial"/>
              <a:buChar char="•"/>
            </a:pPr>
            <a:r>
              <a:rPr lang="en" sz="3600" b="1"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Addition of interactivity and dynamic functionality to the calculator.</a:t>
            </a:r>
          </a:p>
          <a:p>
            <a:pPr marL="407683" lvl="1" algn="ctr">
              <a:lnSpc>
                <a:spcPts val="4418"/>
              </a:lnSpc>
            </a:pPr>
            <a:r>
              <a:rPr lang="en-US" sz="3700" spc="187" dirty="0">
                <a:solidFill>
                  <a:srgbClr val="B2DEFF"/>
                </a:solidFill>
                <a:latin typeface="Roboto Condensed Bold"/>
              </a:rPr>
              <a:t>Vue.js</a:t>
            </a:r>
          </a:p>
          <a:p>
            <a:pPr marL="815367" lvl="1" indent="-407684" algn="ctr">
              <a:lnSpc>
                <a:spcPts val="4418"/>
              </a:lnSpc>
              <a:buFont typeface="Arial"/>
              <a:buChar char="•"/>
            </a:pPr>
            <a:r>
              <a:rPr lang="en" sz="3600" b="1"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Framework for managing the application's state and logic, enabling the creation of reusable components.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5521075" y="-377508"/>
            <a:ext cx="27488974" cy="3086100"/>
            <a:chOff x="0" y="0"/>
            <a:chExt cx="7239895" cy="812800"/>
          </a:xfrm>
        </p:grpSpPr>
        <p:sp>
          <p:nvSpPr>
            <p:cNvPr id="3" name="Freeform 3"/>
            <p:cNvSpPr/>
            <p:nvPr/>
          </p:nvSpPr>
          <p:spPr>
            <a:xfrm>
              <a:off x="0" y="0"/>
              <a:ext cx="7239895" cy="812800"/>
            </a:xfrm>
            <a:custGeom>
              <a:avLst/>
              <a:gdLst/>
              <a:ahLst/>
              <a:cxnLst/>
              <a:rect l="l" t="t" r="r" b="b"/>
              <a:pathLst>
                <a:path w="7239895" h="812800">
                  <a:moveTo>
                    <a:pt x="0" y="0"/>
                  </a:moveTo>
                  <a:lnTo>
                    <a:pt x="7239895" y="0"/>
                  </a:lnTo>
                  <a:lnTo>
                    <a:pt x="7239895" y="812800"/>
                  </a:lnTo>
                  <a:lnTo>
                    <a:pt x="0" y="812800"/>
                  </a:lnTo>
                  <a:close/>
                </a:path>
              </a:pathLst>
            </a:custGeom>
            <a:solidFill>
              <a:srgbClr val="35858B"/>
            </a:solidFill>
          </p:spPr>
          <p:txBody>
            <a:bodyPr/>
            <a:lstStyle/>
            <a:p>
              <a:endParaRPr lang="el-GR"/>
            </a:p>
          </p:txBody>
        </p:sp>
        <p:sp>
          <p:nvSpPr>
            <p:cNvPr id="4" name="TextBox 4"/>
            <p:cNvSpPr txBox="1"/>
            <p:nvPr/>
          </p:nvSpPr>
          <p:spPr>
            <a:xfrm>
              <a:off x="0" y="-38100"/>
              <a:ext cx="7239895" cy="850900"/>
            </a:xfrm>
            <a:prstGeom prst="rect">
              <a:avLst/>
            </a:prstGeom>
          </p:spPr>
          <p:txBody>
            <a:bodyPr lIns="50800" tIns="50800" rIns="50800" bIns="50800" rtlCol="0" anchor="ctr"/>
            <a:lstStyle/>
            <a:p>
              <a:pPr algn="ctr">
                <a:lnSpc>
                  <a:spcPts val="2659"/>
                </a:lnSpc>
                <a:spcBef>
                  <a:spcPct val="0"/>
                </a:spcBef>
              </a:pPr>
              <a:endParaRPr dirty="0"/>
            </a:p>
          </p:txBody>
        </p:sp>
      </p:grpSp>
      <p:sp>
        <p:nvSpPr>
          <p:cNvPr id="5" name="Freeform 5"/>
          <p:cNvSpPr/>
          <p:nvPr/>
        </p:nvSpPr>
        <p:spPr>
          <a:xfrm rot="-10800000">
            <a:off x="1" y="2339061"/>
            <a:ext cx="18476614" cy="739065"/>
          </a:xfrm>
          <a:custGeom>
            <a:avLst/>
            <a:gdLst/>
            <a:ahLst/>
            <a:cxnLst/>
            <a:rect l="l" t="t" r="r" b="b"/>
            <a:pathLst>
              <a:path w="18476613" h="739065">
                <a:moveTo>
                  <a:pt x="0" y="0"/>
                </a:moveTo>
                <a:lnTo>
                  <a:pt x="18476613" y="0"/>
                </a:lnTo>
                <a:lnTo>
                  <a:pt x="18476613" y="739064"/>
                </a:lnTo>
                <a:lnTo>
                  <a:pt x="0" y="739064"/>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sp>
        <p:nvSpPr>
          <p:cNvPr id="6" name="Freeform 6"/>
          <p:cNvSpPr/>
          <p:nvPr/>
        </p:nvSpPr>
        <p:spPr>
          <a:xfrm>
            <a:off x="0" y="-1086438"/>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
        <p:nvSpPr>
          <p:cNvPr id="7" name="Freeform 7"/>
          <p:cNvSpPr/>
          <p:nvPr/>
        </p:nvSpPr>
        <p:spPr>
          <a:xfrm rot="-10800000">
            <a:off x="13297376" y="-1086438"/>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
        <p:nvSpPr>
          <p:cNvPr id="8" name="Freeform 8"/>
          <p:cNvSpPr/>
          <p:nvPr/>
        </p:nvSpPr>
        <p:spPr>
          <a:xfrm rot="-10800000">
            <a:off x="-3455875" y="6922947"/>
            <a:ext cx="5002310" cy="3364053"/>
          </a:xfrm>
          <a:custGeom>
            <a:avLst/>
            <a:gdLst/>
            <a:ahLst/>
            <a:cxnLst/>
            <a:rect l="l" t="t" r="r" b="b"/>
            <a:pathLst>
              <a:path w="5002310" h="3364053">
                <a:moveTo>
                  <a:pt x="0" y="0"/>
                </a:moveTo>
                <a:lnTo>
                  <a:pt x="5002310" y="0"/>
                </a:lnTo>
                <a:lnTo>
                  <a:pt x="5002310" y="3364053"/>
                </a:lnTo>
                <a:lnTo>
                  <a:pt x="0" y="3364053"/>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p:spPr>
        <p:txBody>
          <a:bodyPr/>
          <a:lstStyle/>
          <a:p>
            <a:endParaRPr lang="el-GR"/>
          </a:p>
        </p:txBody>
      </p:sp>
      <p:sp>
        <p:nvSpPr>
          <p:cNvPr id="9" name="TextBox 9"/>
          <p:cNvSpPr txBox="1"/>
          <p:nvPr/>
        </p:nvSpPr>
        <p:spPr>
          <a:xfrm>
            <a:off x="5222830" y="1"/>
            <a:ext cx="7842340" cy="2385268"/>
          </a:xfrm>
          <a:prstGeom prst="rect">
            <a:avLst/>
          </a:prstGeom>
        </p:spPr>
        <p:txBody>
          <a:bodyPr lIns="0" tIns="0" rIns="0" bIns="0" rtlCol="0" anchor="t">
            <a:spAutoFit/>
          </a:bodyPr>
          <a:lstStyle/>
          <a:p>
            <a:pPr algn="ctr">
              <a:lnSpc>
                <a:spcPts val="6202"/>
              </a:lnSpc>
            </a:pPr>
            <a:r>
              <a:rPr lang="en" sz="5400" b="1"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Advantages of JavaScript in Calculator Development</a:t>
            </a:r>
            <a:endParaRPr lang="en-US" sz="54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0" name="TextBox 10"/>
          <p:cNvSpPr txBox="1"/>
          <p:nvPr/>
        </p:nvSpPr>
        <p:spPr>
          <a:xfrm>
            <a:off x="1546436" y="3554387"/>
            <a:ext cx="16208164" cy="6732612"/>
          </a:xfrm>
          <a:prstGeom prst="rect">
            <a:avLst/>
          </a:prstGeom>
        </p:spPr>
        <p:txBody>
          <a:bodyPr wrap="square" lIns="0" tIns="0" rIns="0" bIns="0" rtlCol="0" anchor="t">
            <a:spAutoFit/>
          </a:bodyPr>
          <a:lstStyle/>
          <a:p>
            <a:pPr>
              <a:lnSpc>
                <a:spcPts val="3509"/>
              </a:lnSpc>
            </a:pPr>
            <a:r>
              <a:rPr lang="en" sz="3200" b="1" dirty="0">
                <a:solidFill>
                  <a:srgbClr val="00FDFF"/>
                </a:solidFill>
                <a:latin typeface="Roboto" panose="02000000000000000000" pitchFamily="2" charset="0"/>
                <a:ea typeface="Roboto" panose="02000000000000000000" pitchFamily="2" charset="0"/>
                <a:cs typeface="Roboto" panose="02000000000000000000" pitchFamily="2" charset="0"/>
              </a:rPr>
              <a:t>     </a:t>
            </a:r>
            <a:r>
              <a:rPr lang="en" sz="3200" b="1"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Flexibility and Expansion Capabilities</a:t>
            </a:r>
          </a:p>
          <a:p>
            <a:pPr marL="1371593" lvl="2" indent="-457200">
              <a:lnSpc>
                <a:spcPts val="3509"/>
              </a:lnSpc>
              <a:buFont typeface="Arial" panose="020B0604020202020204" pitchFamily="34" charset="0"/>
              <a:buChar char="•"/>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Easy addition of new features and scalability without significant code restructuring.</a:t>
            </a:r>
          </a:p>
          <a:p>
            <a:pPr>
              <a:lnSpc>
                <a:spcPts val="3509"/>
              </a:lnSpc>
            </a:pPr>
            <a:r>
              <a:rPr lang="en" sz="3200" b="1"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     Interactivity</a:t>
            </a:r>
            <a:endParaRPr lang="en-US" sz="3000" b="1" dirty="0">
              <a:solidFill>
                <a:srgbClr val="00FDFF"/>
              </a:solidFill>
              <a:latin typeface="Roboto" panose="02000000000000000000" pitchFamily="2" charset="0"/>
              <a:ea typeface="Roboto" panose="02000000000000000000" pitchFamily="2" charset="0"/>
              <a:cs typeface="Roboto" panose="02000000000000000000" pitchFamily="2" charset="0"/>
            </a:endParaRPr>
          </a:p>
          <a:p>
            <a:pPr marL="1371593" lvl="2" indent="-457200">
              <a:lnSpc>
                <a:spcPts val="3509"/>
              </a:lnSpc>
              <a:buFont typeface="Arial" panose="020B0604020202020204" pitchFamily="34" charset="0"/>
              <a:buChar char="•"/>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Immediate response to user actions, enhancing the user experience</a:t>
            </a:r>
            <a:endParaRPr lang="en" sz="32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lvl="1">
              <a:lnSpc>
                <a:spcPts val="3509"/>
              </a:lnSpc>
            </a:pPr>
            <a:r>
              <a:rPr lang="en" sz="3200" b="1"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Rich Ecosystem</a:t>
            </a:r>
          </a:p>
          <a:p>
            <a:pPr marL="1371593" lvl="2" indent="-457200">
              <a:lnSpc>
                <a:spcPts val="3509"/>
              </a:lnSpc>
              <a:buFont typeface="Arial" panose="020B0604020202020204" pitchFamily="34" charset="0"/>
              <a:buChar char="•"/>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Access to a wide range of libraries and tools that facilitate application  development and maintenance</a:t>
            </a:r>
          </a:p>
          <a:p>
            <a:pPr>
              <a:lnSpc>
                <a:spcPts val="3509"/>
              </a:lnSpc>
            </a:pPr>
            <a:r>
              <a:rPr lang="en" sz="3200" b="1"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     Community Support</a:t>
            </a:r>
          </a:p>
          <a:p>
            <a:pPr marL="1371593" lvl="2" indent="-457200">
              <a:lnSpc>
                <a:spcPts val="3509"/>
              </a:lnSpc>
              <a:buFont typeface="Arial" panose="020B0604020202020204" pitchFamily="34" charset="0"/>
              <a:buChar char="•"/>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Large and active developer community providing support, documentation, and resources.</a:t>
            </a:r>
          </a:p>
          <a:p>
            <a:pPr>
              <a:lnSpc>
                <a:spcPts val="3509"/>
              </a:lnSpc>
            </a:pPr>
            <a:r>
              <a:rPr lang="en" sz="3200" b="1"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     Browser Compatibility</a:t>
            </a:r>
          </a:p>
          <a:p>
            <a:pPr marL="1371593" lvl="2" indent="-457200">
              <a:lnSpc>
                <a:spcPts val="3509"/>
              </a:lnSpc>
              <a:buFont typeface="Arial" panose="020B0604020202020204" pitchFamily="34" charset="0"/>
              <a:buChar char="•"/>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Support from all modern browsers, ensuring that the application can run on any device</a:t>
            </a:r>
            <a:endParaRPr lang="en-US" sz="30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a:lnSpc>
                <a:spcPts val="3509"/>
              </a:lnSpc>
            </a:pPr>
            <a:endParaRPr lang="en-US" sz="3000" dirty="0">
              <a:solidFill>
                <a:srgbClr val="FFFFFF"/>
              </a:solidFill>
              <a:latin typeface="Roboto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2" name="Freeform 2"/>
          <p:cNvSpPr/>
          <p:nvPr/>
        </p:nvSpPr>
        <p:spPr>
          <a:xfrm rot="-10800000">
            <a:off x="-1961804" y="2360789"/>
            <a:ext cx="20337480" cy="813500"/>
          </a:xfrm>
          <a:custGeom>
            <a:avLst/>
            <a:gdLst/>
            <a:ahLst/>
            <a:cxnLst/>
            <a:rect l="l" t="t" r="r" b="b"/>
            <a:pathLst>
              <a:path w="20337479" h="813499">
                <a:moveTo>
                  <a:pt x="0" y="0"/>
                </a:moveTo>
                <a:lnTo>
                  <a:pt x="20337479" y="0"/>
                </a:lnTo>
                <a:lnTo>
                  <a:pt x="20337479" y="813499"/>
                </a:lnTo>
                <a:lnTo>
                  <a:pt x="0" y="813499"/>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rot="-10800000" flipH="1" flipV="1">
            <a:off x="-331426" y="8620153"/>
            <a:ext cx="20337480" cy="813500"/>
          </a:xfrm>
          <a:custGeom>
            <a:avLst/>
            <a:gdLst/>
            <a:ahLst/>
            <a:cxnLst/>
            <a:rect l="l" t="t" r="r" b="b"/>
            <a:pathLst>
              <a:path w="20337479" h="813499">
                <a:moveTo>
                  <a:pt x="20337479" y="813499"/>
                </a:moveTo>
                <a:lnTo>
                  <a:pt x="0" y="813499"/>
                </a:lnTo>
                <a:lnTo>
                  <a:pt x="0" y="0"/>
                </a:lnTo>
                <a:lnTo>
                  <a:pt x="20337479" y="0"/>
                </a:lnTo>
                <a:lnTo>
                  <a:pt x="20337479" y="813499"/>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sp>
        <p:nvSpPr>
          <p:cNvPr id="4" name="Freeform 4"/>
          <p:cNvSpPr/>
          <p:nvPr/>
        </p:nvSpPr>
        <p:spPr>
          <a:xfrm>
            <a:off x="-1154832" y="-1662479"/>
            <a:ext cx="6471368" cy="4449066"/>
          </a:xfrm>
          <a:custGeom>
            <a:avLst/>
            <a:gdLst/>
            <a:ahLst/>
            <a:cxnLst/>
            <a:rect l="l" t="t" r="r" b="b"/>
            <a:pathLst>
              <a:path w="6471368" h="4449066">
                <a:moveTo>
                  <a:pt x="0" y="0"/>
                </a:moveTo>
                <a:lnTo>
                  <a:pt x="6471369" y="0"/>
                </a:lnTo>
                <a:lnTo>
                  <a:pt x="6471369" y="4449066"/>
                </a:lnTo>
                <a:lnTo>
                  <a:pt x="0" y="4449066"/>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
        <p:nvSpPr>
          <p:cNvPr id="5" name="Freeform 5"/>
          <p:cNvSpPr/>
          <p:nvPr/>
        </p:nvSpPr>
        <p:spPr>
          <a:xfrm rot="-10800000">
            <a:off x="13534686" y="-1284305"/>
            <a:ext cx="6471368" cy="4449066"/>
          </a:xfrm>
          <a:custGeom>
            <a:avLst/>
            <a:gdLst/>
            <a:ahLst/>
            <a:cxnLst/>
            <a:rect l="l" t="t" r="r" b="b"/>
            <a:pathLst>
              <a:path w="6471368" h="4449066">
                <a:moveTo>
                  <a:pt x="0" y="0"/>
                </a:moveTo>
                <a:lnTo>
                  <a:pt x="6471369" y="0"/>
                </a:lnTo>
                <a:lnTo>
                  <a:pt x="6471369" y="4449066"/>
                </a:lnTo>
                <a:lnTo>
                  <a:pt x="0" y="4449066"/>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
        <p:nvSpPr>
          <p:cNvPr id="6" name="TextBox 6"/>
          <p:cNvSpPr txBox="1"/>
          <p:nvPr/>
        </p:nvSpPr>
        <p:spPr>
          <a:xfrm>
            <a:off x="5860564" y="961395"/>
            <a:ext cx="6566872" cy="929678"/>
          </a:xfrm>
          <a:prstGeom prst="rect">
            <a:avLst/>
          </a:prstGeom>
        </p:spPr>
        <p:txBody>
          <a:bodyPr lIns="0" tIns="0" rIns="0" bIns="0" rtlCol="0" anchor="t">
            <a:spAutoFit/>
          </a:bodyPr>
          <a:lstStyle/>
          <a:p>
            <a:pPr algn="ctr">
              <a:lnSpc>
                <a:spcPts val="7039"/>
              </a:lnSpc>
            </a:pPr>
            <a:r>
              <a:rPr lang="en" sz="8000" b="1"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Results</a:t>
            </a:r>
            <a:r>
              <a:rPr lang="en-US" sz="6400" dirty="0">
                <a:solidFill>
                  <a:srgbClr val="3DEDE8"/>
                </a:solidFill>
                <a:latin typeface="Roboto Condensed Bold"/>
              </a:rPr>
              <a:t> </a:t>
            </a:r>
          </a:p>
        </p:txBody>
      </p:sp>
      <p:sp>
        <p:nvSpPr>
          <p:cNvPr id="7" name="TextBox 7"/>
          <p:cNvSpPr txBox="1"/>
          <p:nvPr/>
        </p:nvSpPr>
        <p:spPr>
          <a:xfrm>
            <a:off x="1309670" y="3467100"/>
            <a:ext cx="15668659" cy="5386090"/>
          </a:xfrm>
          <a:prstGeom prst="rect">
            <a:avLst/>
          </a:prstGeom>
        </p:spPr>
        <p:txBody>
          <a:bodyPr wrap="square" lIns="0" tIns="0" rIns="0" bIns="0" rtlCol="0" anchor="t">
            <a:spAutoFit/>
          </a:bodyPr>
          <a:lstStyle/>
          <a:p>
            <a:pPr algn="ctr">
              <a:lnSpc>
                <a:spcPts val="3509"/>
              </a:lnSpc>
            </a:pPr>
            <a:r>
              <a:rPr lang="en" sz="3200" b="0"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Functional Calculator</a:t>
            </a:r>
          </a:p>
          <a:p>
            <a:pPr marL="914396" lvl="1" indent="-457200" algn="ctr">
              <a:lnSpc>
                <a:spcPts val="3509"/>
              </a:lnSpc>
              <a:buFont typeface="Arial" panose="020B0604020202020204" pitchFamily="34" charset="0"/>
              <a:buChar char="•"/>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Performs basic and advanced mathematical operations with accuracy.</a:t>
            </a:r>
          </a:p>
          <a:p>
            <a:pPr marL="914396" lvl="1" indent="-457200" algn="ctr">
              <a:lnSpc>
                <a:spcPts val="3509"/>
              </a:lnSpc>
              <a:buFont typeface="Arial" panose="020B0604020202020204" pitchFamily="34" charset="0"/>
              <a:buChar char="•"/>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Stores values in memory and manages calculation history</a:t>
            </a:r>
          </a:p>
          <a:p>
            <a:pPr algn="ctr">
              <a:lnSpc>
                <a:spcPts val="3509"/>
              </a:lnSpc>
            </a:pPr>
            <a:endParaRPr lang="en-US" sz="3000" dirty="0">
              <a:solidFill>
                <a:srgbClr val="FFFFFF"/>
              </a:solidFill>
              <a:latin typeface="Roboto Condensed"/>
            </a:endParaRPr>
          </a:p>
          <a:p>
            <a:pPr algn="ctr">
              <a:lnSpc>
                <a:spcPts val="3509"/>
              </a:lnSpc>
            </a:pPr>
            <a:r>
              <a:rPr lang="en" sz="3200" b="0"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Dynamic and User-Friendly Design</a:t>
            </a:r>
          </a:p>
          <a:p>
            <a:pPr marL="1371593" lvl="2" indent="-457200" algn="ctr">
              <a:lnSpc>
                <a:spcPts val="3509"/>
              </a:lnSpc>
              <a:buFont typeface="Arial" panose="020B0604020202020204" pitchFamily="34" charset="0"/>
              <a:buChar char="•"/>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Use of Vue.js for an immediate and responsive user experience</a:t>
            </a:r>
          </a:p>
          <a:p>
            <a:pPr marL="1371593" lvl="2" indent="-457200" algn="ctr">
              <a:lnSpc>
                <a:spcPts val="3509"/>
              </a:lnSpc>
              <a:buFont typeface="Arial" panose="020B0604020202020204" pitchFamily="34" charset="0"/>
              <a:buChar char="•"/>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Enhanced aesthetics and functionality through CSS</a:t>
            </a:r>
            <a:r>
              <a:rPr lang="en" sz="3200" b="0" i="0" u="none" strike="noStrike" dirty="0">
                <a:solidFill>
                  <a:srgbClr val="000000"/>
                </a:solidFill>
                <a:effectLst/>
                <a:latin typeface="-webkit-standard"/>
              </a:rPr>
              <a:t>.</a:t>
            </a:r>
          </a:p>
          <a:p>
            <a:pPr algn="ctr">
              <a:lnSpc>
                <a:spcPts val="3509"/>
              </a:lnSpc>
            </a:pPr>
            <a:endParaRPr lang="en-US" sz="3000" dirty="0">
              <a:solidFill>
                <a:srgbClr val="FFFFFF"/>
              </a:solidFill>
              <a:latin typeface="Roboto Condensed"/>
            </a:endParaRPr>
          </a:p>
          <a:p>
            <a:pPr algn="ctr">
              <a:lnSpc>
                <a:spcPts val="3509"/>
              </a:lnSpc>
            </a:pPr>
            <a:r>
              <a:rPr lang="en" sz="3200" b="0"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Ease of Maintenance and Expansion</a:t>
            </a:r>
          </a:p>
          <a:p>
            <a:pPr marL="457200" indent="-457200" algn="ctr">
              <a:lnSpc>
                <a:spcPts val="3509"/>
              </a:lnSpc>
              <a:buFont typeface="Arial" panose="020B0604020202020204" pitchFamily="34" charset="0"/>
              <a:buChar char="•"/>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Clean and organized code structure for easy maintenance.</a:t>
            </a:r>
          </a:p>
          <a:p>
            <a:pPr marL="457200" indent="-457200" algn="ctr">
              <a:lnSpc>
                <a:spcPts val="3509"/>
              </a:lnSpc>
              <a:buFont typeface="Arial" panose="020B0604020202020204" pitchFamily="34" charset="0"/>
              <a:buChar char="•"/>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Flexibility in adding new features and extensions</a:t>
            </a:r>
            <a:endParaRPr lang="en-US" sz="30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algn="ctr">
              <a:lnSpc>
                <a:spcPts val="3509"/>
              </a:lnSpc>
            </a:pPr>
            <a:endParaRPr lang="en-US" sz="3000" dirty="0">
              <a:solidFill>
                <a:srgbClr val="FFFFFF"/>
              </a:solidFill>
              <a:latin typeface="Roboto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2" name="Freeform 2"/>
          <p:cNvSpPr/>
          <p:nvPr/>
        </p:nvSpPr>
        <p:spPr>
          <a:xfrm rot="-10800000">
            <a:off x="-1961804" y="2360789"/>
            <a:ext cx="20337480" cy="813500"/>
          </a:xfrm>
          <a:custGeom>
            <a:avLst/>
            <a:gdLst/>
            <a:ahLst/>
            <a:cxnLst/>
            <a:rect l="l" t="t" r="r" b="b"/>
            <a:pathLst>
              <a:path w="20337479" h="813499">
                <a:moveTo>
                  <a:pt x="0" y="0"/>
                </a:moveTo>
                <a:lnTo>
                  <a:pt x="20337479" y="0"/>
                </a:lnTo>
                <a:lnTo>
                  <a:pt x="20337479" y="813499"/>
                </a:lnTo>
                <a:lnTo>
                  <a:pt x="0" y="813499"/>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rot="-10800000" flipH="1" flipV="1">
            <a:off x="-331426" y="8620153"/>
            <a:ext cx="20337480" cy="813500"/>
          </a:xfrm>
          <a:custGeom>
            <a:avLst/>
            <a:gdLst/>
            <a:ahLst/>
            <a:cxnLst/>
            <a:rect l="l" t="t" r="r" b="b"/>
            <a:pathLst>
              <a:path w="20337479" h="813499">
                <a:moveTo>
                  <a:pt x="20337479" y="813499"/>
                </a:moveTo>
                <a:lnTo>
                  <a:pt x="0" y="813499"/>
                </a:lnTo>
                <a:lnTo>
                  <a:pt x="0" y="0"/>
                </a:lnTo>
                <a:lnTo>
                  <a:pt x="20337479" y="0"/>
                </a:lnTo>
                <a:lnTo>
                  <a:pt x="20337479" y="813499"/>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sp>
        <p:nvSpPr>
          <p:cNvPr id="4" name="Freeform 4"/>
          <p:cNvSpPr/>
          <p:nvPr/>
        </p:nvSpPr>
        <p:spPr>
          <a:xfrm>
            <a:off x="-1154832" y="-1662479"/>
            <a:ext cx="6471368" cy="4449066"/>
          </a:xfrm>
          <a:custGeom>
            <a:avLst/>
            <a:gdLst/>
            <a:ahLst/>
            <a:cxnLst/>
            <a:rect l="l" t="t" r="r" b="b"/>
            <a:pathLst>
              <a:path w="6471368" h="4449066">
                <a:moveTo>
                  <a:pt x="0" y="0"/>
                </a:moveTo>
                <a:lnTo>
                  <a:pt x="6471369" y="0"/>
                </a:lnTo>
                <a:lnTo>
                  <a:pt x="6471369" y="4449066"/>
                </a:lnTo>
                <a:lnTo>
                  <a:pt x="0" y="4449066"/>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
        <p:nvSpPr>
          <p:cNvPr id="5" name="Freeform 5"/>
          <p:cNvSpPr/>
          <p:nvPr/>
        </p:nvSpPr>
        <p:spPr>
          <a:xfrm rot="-10800000">
            <a:off x="13534686" y="-1284305"/>
            <a:ext cx="6471368" cy="4449066"/>
          </a:xfrm>
          <a:custGeom>
            <a:avLst/>
            <a:gdLst/>
            <a:ahLst/>
            <a:cxnLst/>
            <a:rect l="l" t="t" r="r" b="b"/>
            <a:pathLst>
              <a:path w="6471368" h="4449066">
                <a:moveTo>
                  <a:pt x="0" y="0"/>
                </a:moveTo>
                <a:lnTo>
                  <a:pt x="6471369" y="0"/>
                </a:lnTo>
                <a:lnTo>
                  <a:pt x="6471369" y="4449066"/>
                </a:lnTo>
                <a:lnTo>
                  <a:pt x="0" y="4449066"/>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
        <p:nvSpPr>
          <p:cNvPr id="6" name="TextBox 6"/>
          <p:cNvSpPr txBox="1"/>
          <p:nvPr/>
        </p:nvSpPr>
        <p:spPr>
          <a:xfrm>
            <a:off x="5860564" y="383087"/>
            <a:ext cx="6566872" cy="897682"/>
          </a:xfrm>
          <a:prstGeom prst="rect">
            <a:avLst/>
          </a:prstGeom>
        </p:spPr>
        <p:txBody>
          <a:bodyPr lIns="0" tIns="0" rIns="0" bIns="0" rtlCol="0" anchor="t">
            <a:spAutoFit/>
          </a:bodyPr>
          <a:lstStyle/>
          <a:p>
            <a:pPr algn="ctr">
              <a:lnSpc>
                <a:spcPts val="7039"/>
              </a:lnSpc>
            </a:pPr>
            <a:r>
              <a:rPr lang="en" sz="6600" b="1"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Conclusions</a:t>
            </a:r>
            <a:endParaRPr lang="en-US" sz="6400" b="1" dirty="0">
              <a:solidFill>
                <a:srgbClr val="00FDFF"/>
              </a:solidFill>
              <a:latin typeface="Roboto" panose="02000000000000000000" pitchFamily="2" charset="0"/>
              <a:ea typeface="Roboto" panose="02000000000000000000" pitchFamily="2" charset="0"/>
              <a:cs typeface="Roboto" panose="02000000000000000000" pitchFamily="2" charset="0"/>
            </a:endParaRPr>
          </a:p>
        </p:txBody>
      </p:sp>
      <p:sp>
        <p:nvSpPr>
          <p:cNvPr id="7" name="TextBox 7"/>
          <p:cNvSpPr txBox="1"/>
          <p:nvPr/>
        </p:nvSpPr>
        <p:spPr>
          <a:xfrm>
            <a:off x="762000" y="3309997"/>
            <a:ext cx="17068800" cy="4937249"/>
          </a:xfrm>
          <a:prstGeom prst="rect">
            <a:avLst/>
          </a:prstGeom>
        </p:spPr>
        <p:txBody>
          <a:bodyPr wrap="square" lIns="0" tIns="0" rIns="0" bIns="0" rtlCol="0" anchor="t">
            <a:spAutoFit/>
          </a:bodyPr>
          <a:lstStyle/>
          <a:p>
            <a:pPr algn="ctr">
              <a:lnSpc>
                <a:spcPts val="3509"/>
              </a:lnSpc>
            </a:pPr>
            <a:r>
              <a:rPr lang="en" sz="3200" b="1"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Summary of the Work</a:t>
            </a:r>
          </a:p>
          <a:p>
            <a:pPr marL="457200" indent="-457200" algn="ctr">
              <a:lnSpc>
                <a:spcPts val="3509"/>
              </a:lnSpc>
              <a:buFont typeface="Arial" panose="020B0604020202020204" pitchFamily="34" charset="0"/>
              <a:buChar char="•"/>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A dynamic and functional scientific calculator was developed using Vue.js and CSS</a:t>
            </a:r>
          </a:p>
          <a:p>
            <a:pPr marL="457200" indent="-457200" algn="ctr">
              <a:lnSpc>
                <a:spcPts val="3509"/>
              </a:lnSpc>
              <a:buFont typeface="Arial" panose="020B0604020202020204" pitchFamily="34" charset="0"/>
              <a:buChar char="•"/>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The application supports basic and advanced mathematical operations, memory storage, and calculation history.</a:t>
            </a:r>
            <a:endParaRPr lang="en-US" sz="30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algn="ctr">
              <a:lnSpc>
                <a:spcPts val="3509"/>
              </a:lnSpc>
            </a:pPr>
            <a:endParaRPr lang="en-US" sz="3000" dirty="0">
              <a:solidFill>
                <a:srgbClr val="F2F2F2"/>
              </a:solidFill>
              <a:latin typeface="Roboto Condensed"/>
            </a:endParaRPr>
          </a:p>
          <a:p>
            <a:pPr algn="ctr">
              <a:lnSpc>
                <a:spcPts val="3509"/>
              </a:lnSpc>
            </a:pPr>
            <a:r>
              <a:rPr lang="en" sz="3200" b="1"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Final Thoughts and Suggestions</a:t>
            </a:r>
          </a:p>
          <a:p>
            <a:pPr marL="457200" indent="-457200" algn="ctr">
              <a:lnSpc>
                <a:spcPts val="3509"/>
              </a:lnSpc>
              <a:buFont typeface="Arial" panose="020B0604020202020204" pitchFamily="34" charset="0"/>
              <a:buChar char="•"/>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The use of Vue.js and CSS proved effective for creating an interactive and aesthetically pleasing application</a:t>
            </a:r>
            <a:r>
              <a:rPr lang="en-US" sz="30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marL="457200" indent="-457200" algn="ctr">
              <a:lnSpc>
                <a:spcPts val="3509"/>
              </a:lnSpc>
              <a:buFont typeface="Arial" panose="020B0604020202020204" pitchFamily="34" charset="0"/>
              <a:buChar char="•"/>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Suggestions for future development include adding additional advanced mathematical functions and optimizing the user interface for an even better experience</a:t>
            </a:r>
            <a:endParaRPr lang="en-US" sz="30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algn="ctr">
              <a:lnSpc>
                <a:spcPts val="3509"/>
              </a:lnSpc>
            </a:pPr>
            <a:endParaRPr lang="en-US" sz="3000" dirty="0">
              <a:solidFill>
                <a:srgbClr val="F2F2F2"/>
              </a:solidFill>
              <a:latin typeface="Roboto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2" name="Freeform 2"/>
          <p:cNvSpPr/>
          <p:nvPr/>
        </p:nvSpPr>
        <p:spPr>
          <a:xfrm rot="-10800000">
            <a:off x="-1961804" y="2360789"/>
            <a:ext cx="20337480" cy="813500"/>
          </a:xfrm>
          <a:custGeom>
            <a:avLst/>
            <a:gdLst/>
            <a:ahLst/>
            <a:cxnLst/>
            <a:rect l="l" t="t" r="r" b="b"/>
            <a:pathLst>
              <a:path w="20337479" h="813499">
                <a:moveTo>
                  <a:pt x="0" y="0"/>
                </a:moveTo>
                <a:lnTo>
                  <a:pt x="20337479" y="0"/>
                </a:lnTo>
                <a:lnTo>
                  <a:pt x="20337479" y="813499"/>
                </a:lnTo>
                <a:lnTo>
                  <a:pt x="0" y="813499"/>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rot="-10800000" flipH="1" flipV="1">
            <a:off x="-331426" y="8620153"/>
            <a:ext cx="20337480" cy="813500"/>
          </a:xfrm>
          <a:custGeom>
            <a:avLst/>
            <a:gdLst/>
            <a:ahLst/>
            <a:cxnLst/>
            <a:rect l="l" t="t" r="r" b="b"/>
            <a:pathLst>
              <a:path w="20337479" h="813499">
                <a:moveTo>
                  <a:pt x="20337479" y="813499"/>
                </a:moveTo>
                <a:lnTo>
                  <a:pt x="0" y="813499"/>
                </a:lnTo>
                <a:lnTo>
                  <a:pt x="0" y="0"/>
                </a:lnTo>
                <a:lnTo>
                  <a:pt x="20337479" y="0"/>
                </a:lnTo>
                <a:lnTo>
                  <a:pt x="20337479" y="813499"/>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sp>
        <p:nvSpPr>
          <p:cNvPr id="4" name="Freeform 4"/>
          <p:cNvSpPr/>
          <p:nvPr/>
        </p:nvSpPr>
        <p:spPr>
          <a:xfrm>
            <a:off x="-1154832" y="-1662479"/>
            <a:ext cx="6471368" cy="4449066"/>
          </a:xfrm>
          <a:custGeom>
            <a:avLst/>
            <a:gdLst/>
            <a:ahLst/>
            <a:cxnLst/>
            <a:rect l="l" t="t" r="r" b="b"/>
            <a:pathLst>
              <a:path w="6471368" h="4449066">
                <a:moveTo>
                  <a:pt x="0" y="0"/>
                </a:moveTo>
                <a:lnTo>
                  <a:pt x="6471369" y="0"/>
                </a:lnTo>
                <a:lnTo>
                  <a:pt x="6471369" y="4449066"/>
                </a:lnTo>
                <a:lnTo>
                  <a:pt x="0" y="4449066"/>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
        <p:nvSpPr>
          <p:cNvPr id="5" name="Freeform 5"/>
          <p:cNvSpPr/>
          <p:nvPr/>
        </p:nvSpPr>
        <p:spPr>
          <a:xfrm rot="-10800000">
            <a:off x="13534686" y="-1284305"/>
            <a:ext cx="6471368" cy="4449066"/>
          </a:xfrm>
          <a:custGeom>
            <a:avLst/>
            <a:gdLst/>
            <a:ahLst/>
            <a:cxnLst/>
            <a:rect l="l" t="t" r="r" b="b"/>
            <a:pathLst>
              <a:path w="6471368" h="4449066">
                <a:moveTo>
                  <a:pt x="0" y="0"/>
                </a:moveTo>
                <a:lnTo>
                  <a:pt x="6471369" y="0"/>
                </a:lnTo>
                <a:lnTo>
                  <a:pt x="6471369" y="4449066"/>
                </a:lnTo>
                <a:lnTo>
                  <a:pt x="0" y="4449066"/>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
        <p:nvSpPr>
          <p:cNvPr id="6" name="TextBox 6"/>
          <p:cNvSpPr txBox="1"/>
          <p:nvPr/>
        </p:nvSpPr>
        <p:spPr>
          <a:xfrm>
            <a:off x="5860564" y="383087"/>
            <a:ext cx="6566872" cy="1795363"/>
          </a:xfrm>
          <a:prstGeom prst="rect">
            <a:avLst/>
          </a:prstGeom>
        </p:spPr>
        <p:txBody>
          <a:bodyPr lIns="0" tIns="0" rIns="0" bIns="0" rtlCol="0" anchor="t">
            <a:spAutoFit/>
          </a:bodyPr>
          <a:lstStyle/>
          <a:p>
            <a:pPr algn="ctr">
              <a:lnSpc>
                <a:spcPts val="7039"/>
              </a:lnSpc>
            </a:pPr>
            <a:r>
              <a:rPr lang="en" sz="6600" b="1"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End of Presentation</a:t>
            </a:r>
            <a:endParaRPr lang="en-US" sz="6400" b="1" dirty="0">
              <a:solidFill>
                <a:srgbClr val="00FDFF"/>
              </a:solidFill>
              <a:latin typeface="Roboto" panose="02000000000000000000" pitchFamily="2" charset="0"/>
              <a:ea typeface="Roboto" panose="02000000000000000000" pitchFamily="2" charset="0"/>
              <a:cs typeface="Roboto" panose="02000000000000000000" pitchFamily="2" charset="0"/>
            </a:endParaRPr>
          </a:p>
        </p:txBody>
      </p:sp>
      <p:sp>
        <p:nvSpPr>
          <p:cNvPr id="7" name="TextBox 7"/>
          <p:cNvSpPr txBox="1"/>
          <p:nvPr/>
        </p:nvSpPr>
        <p:spPr>
          <a:xfrm>
            <a:off x="1747820" y="5374703"/>
            <a:ext cx="14792360" cy="897682"/>
          </a:xfrm>
          <a:prstGeom prst="rect">
            <a:avLst/>
          </a:prstGeom>
        </p:spPr>
        <p:txBody>
          <a:bodyPr wrap="square" lIns="0" tIns="0" rIns="0" bIns="0" rtlCol="0" anchor="t">
            <a:spAutoFit/>
          </a:bodyPr>
          <a:lstStyle/>
          <a:p>
            <a:pPr algn="ctr">
              <a:lnSpc>
                <a:spcPts val="3509"/>
              </a:lnSpc>
            </a:pPr>
            <a:r>
              <a:rPr lang="en" sz="5400" b="1"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Thank You For Your Attention.</a:t>
            </a:r>
            <a:endParaRPr lang="en-US" sz="3000" b="1" dirty="0">
              <a:solidFill>
                <a:srgbClr val="00FDFF"/>
              </a:solidFill>
              <a:latin typeface="Roboto" panose="02000000000000000000" pitchFamily="2" charset="0"/>
              <a:ea typeface="Roboto" panose="02000000000000000000" pitchFamily="2" charset="0"/>
              <a:cs typeface="Roboto" panose="02000000000000000000" pitchFamily="2" charset="0"/>
            </a:endParaRPr>
          </a:p>
          <a:p>
            <a:pPr algn="ctr">
              <a:lnSpc>
                <a:spcPts val="3509"/>
              </a:lnSpc>
            </a:pPr>
            <a:endParaRPr lang="en-US" sz="3000" dirty="0">
              <a:solidFill>
                <a:srgbClr val="F2F2F2"/>
              </a:solidFill>
              <a:latin typeface="Roboto Condensed"/>
            </a:endParaRPr>
          </a:p>
        </p:txBody>
      </p:sp>
      <p:pic>
        <p:nvPicPr>
          <p:cNvPr id="8" name="7 - Εικόνα" descr="mitropolitiko logo.png"/>
          <p:cNvPicPr>
            <a:picLocks noChangeAspect="1"/>
          </p:cNvPicPr>
          <p:nvPr/>
        </p:nvPicPr>
        <p:blipFill>
          <a:blip r:embed="rId6" cstate="print"/>
          <a:stretch>
            <a:fillRect/>
          </a:stretch>
        </p:blipFill>
        <p:spPr>
          <a:xfrm>
            <a:off x="4495800" y="7353300"/>
            <a:ext cx="2505206" cy="1524000"/>
          </a:xfrm>
          <a:prstGeom prst="rect">
            <a:avLst/>
          </a:prstGeom>
        </p:spPr>
      </p:pic>
      <p:pic>
        <p:nvPicPr>
          <p:cNvPr id="9" name="8 - Εικόνα" descr="University Of East London logo.png"/>
          <p:cNvPicPr>
            <a:picLocks noChangeAspect="1"/>
          </p:cNvPicPr>
          <p:nvPr/>
        </p:nvPicPr>
        <p:blipFill>
          <a:blip r:embed="rId7" cstate="print"/>
          <a:stretch>
            <a:fillRect/>
          </a:stretch>
        </p:blipFill>
        <p:spPr>
          <a:xfrm>
            <a:off x="11125200" y="7277100"/>
            <a:ext cx="1562100" cy="15621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638049" y="9749654"/>
            <a:ext cx="18926050" cy="7002251"/>
            <a:chOff x="0" y="0"/>
            <a:chExt cx="4984639" cy="1844214"/>
          </a:xfrm>
        </p:grpSpPr>
        <p:sp>
          <p:nvSpPr>
            <p:cNvPr id="3" name="Freeform 3"/>
            <p:cNvSpPr/>
            <p:nvPr/>
          </p:nvSpPr>
          <p:spPr>
            <a:xfrm>
              <a:off x="0" y="0"/>
              <a:ext cx="4984639" cy="1844214"/>
            </a:xfrm>
            <a:custGeom>
              <a:avLst/>
              <a:gdLst/>
              <a:ahLst/>
              <a:cxnLst/>
              <a:rect l="l" t="t" r="r" b="b"/>
              <a:pathLst>
                <a:path w="4984639" h="1844214">
                  <a:moveTo>
                    <a:pt x="0" y="0"/>
                  </a:moveTo>
                  <a:lnTo>
                    <a:pt x="4984639" y="0"/>
                  </a:lnTo>
                  <a:lnTo>
                    <a:pt x="4984639" y="1844214"/>
                  </a:lnTo>
                  <a:lnTo>
                    <a:pt x="0" y="1844214"/>
                  </a:lnTo>
                  <a:close/>
                </a:path>
              </a:pathLst>
            </a:custGeom>
            <a:solidFill>
              <a:srgbClr val="4FBDBA"/>
            </a:solidFill>
          </p:spPr>
          <p:txBody>
            <a:bodyPr/>
            <a:lstStyle/>
            <a:p>
              <a:endParaRPr lang="el-GR"/>
            </a:p>
          </p:txBody>
        </p:sp>
        <p:sp>
          <p:nvSpPr>
            <p:cNvPr id="4" name="TextBox 4"/>
            <p:cNvSpPr txBox="1"/>
            <p:nvPr/>
          </p:nvSpPr>
          <p:spPr>
            <a:xfrm>
              <a:off x="0" y="-38100"/>
              <a:ext cx="4984639" cy="1882314"/>
            </a:xfrm>
            <a:prstGeom prst="rect">
              <a:avLst/>
            </a:prstGeom>
          </p:spPr>
          <p:txBody>
            <a:bodyPr lIns="50800" tIns="50800" rIns="50800" bIns="50800" rtlCol="0" anchor="ctr"/>
            <a:lstStyle/>
            <a:p>
              <a:pPr algn="ctr">
                <a:lnSpc>
                  <a:spcPts val="2659"/>
                </a:lnSpc>
                <a:spcBef>
                  <a:spcPct val="0"/>
                </a:spcBef>
              </a:pPr>
              <a:endParaRPr dirty="0"/>
            </a:p>
          </p:txBody>
        </p:sp>
      </p:grpSp>
      <p:sp>
        <p:nvSpPr>
          <p:cNvPr id="5" name="Freeform 5"/>
          <p:cNvSpPr/>
          <p:nvPr/>
        </p:nvSpPr>
        <p:spPr>
          <a:xfrm>
            <a:off x="1" y="856107"/>
            <a:ext cx="5933726" cy="924672"/>
          </a:xfrm>
          <a:custGeom>
            <a:avLst/>
            <a:gdLst/>
            <a:ahLst/>
            <a:cxnLst/>
            <a:rect l="l" t="t" r="r" b="b"/>
            <a:pathLst>
              <a:path w="5933725" h="924672">
                <a:moveTo>
                  <a:pt x="0" y="0"/>
                </a:moveTo>
                <a:lnTo>
                  <a:pt x="5933725" y="0"/>
                </a:lnTo>
                <a:lnTo>
                  <a:pt x="5933725" y="924672"/>
                </a:lnTo>
                <a:lnTo>
                  <a:pt x="0" y="924672"/>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l-GR"/>
          </a:p>
        </p:txBody>
      </p:sp>
      <p:sp>
        <p:nvSpPr>
          <p:cNvPr id="6" name="Freeform 6"/>
          <p:cNvSpPr/>
          <p:nvPr/>
        </p:nvSpPr>
        <p:spPr>
          <a:xfrm>
            <a:off x="12671692" y="1303460"/>
            <a:ext cx="5616308" cy="634175"/>
          </a:xfrm>
          <a:custGeom>
            <a:avLst/>
            <a:gdLst/>
            <a:ahLst/>
            <a:cxnLst/>
            <a:rect l="l" t="t" r="r" b="b"/>
            <a:pathLst>
              <a:path w="5616307" h="634175">
                <a:moveTo>
                  <a:pt x="0" y="0"/>
                </a:moveTo>
                <a:lnTo>
                  <a:pt x="5616307" y="0"/>
                </a:lnTo>
                <a:lnTo>
                  <a:pt x="5616307" y="634175"/>
                </a:lnTo>
                <a:lnTo>
                  <a:pt x="0" y="634175"/>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txBody>
          <a:bodyPr/>
          <a:lstStyle/>
          <a:p>
            <a:endParaRPr lang="el-GR"/>
          </a:p>
        </p:txBody>
      </p:sp>
      <p:sp>
        <p:nvSpPr>
          <p:cNvPr id="7" name="TextBox 7"/>
          <p:cNvSpPr txBox="1"/>
          <p:nvPr/>
        </p:nvSpPr>
        <p:spPr>
          <a:xfrm>
            <a:off x="5296749" y="467159"/>
            <a:ext cx="7056458" cy="1965218"/>
          </a:xfrm>
          <a:prstGeom prst="rect">
            <a:avLst/>
          </a:prstGeom>
        </p:spPr>
        <p:txBody>
          <a:bodyPr lIns="0" tIns="0" rIns="0" bIns="0" rtlCol="0" anchor="t">
            <a:spAutoFit/>
          </a:bodyPr>
          <a:lstStyle/>
          <a:p>
            <a:pPr algn="ctr">
              <a:lnSpc>
                <a:spcPts val="7487"/>
              </a:lnSpc>
            </a:pPr>
            <a:r>
              <a:rPr lang="en" sz="7200" b="1"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Presentation Contents</a:t>
            </a:r>
            <a:endParaRPr lang="en-US" sz="6600" b="1" dirty="0">
              <a:solidFill>
                <a:srgbClr val="00FDFF"/>
              </a:solidFill>
              <a:latin typeface="Roboto" panose="02000000000000000000" pitchFamily="2" charset="0"/>
              <a:ea typeface="Roboto" panose="02000000000000000000" pitchFamily="2" charset="0"/>
              <a:cs typeface="Roboto" panose="02000000000000000000" pitchFamily="2" charset="0"/>
            </a:endParaRPr>
          </a:p>
        </p:txBody>
      </p:sp>
      <p:sp>
        <p:nvSpPr>
          <p:cNvPr id="8" name="TextBox 8"/>
          <p:cNvSpPr txBox="1"/>
          <p:nvPr/>
        </p:nvSpPr>
        <p:spPr>
          <a:xfrm>
            <a:off x="762000" y="2783944"/>
            <a:ext cx="15530232" cy="3633687"/>
          </a:xfrm>
          <a:prstGeom prst="rect">
            <a:avLst/>
          </a:prstGeom>
        </p:spPr>
        <p:txBody>
          <a:bodyPr lIns="0" tIns="0" rIns="0" bIns="0" rtlCol="0" anchor="t">
            <a:spAutoFit/>
          </a:bodyPr>
          <a:lstStyle/>
          <a:p>
            <a:pPr algn="ctr">
              <a:lnSpc>
                <a:spcPts val="5923"/>
              </a:lnSpc>
            </a:pPr>
            <a:endParaRPr dirty="0"/>
          </a:p>
          <a:p>
            <a:pPr marL="1093252" lvl="1" indent="-546626" algn="ctr">
              <a:lnSpc>
                <a:spcPct val="150000"/>
              </a:lnSpc>
              <a:buFont typeface="Arial"/>
              <a:buChar char="•"/>
            </a:pPr>
            <a:r>
              <a:rPr lang="en-US" sz="3200" spc="254"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Development of the Calculator Login with Vue.js</a:t>
            </a:r>
          </a:p>
          <a:p>
            <a:pPr marL="1093252" lvl="1" indent="-546626" algn="ctr">
              <a:lnSpc>
                <a:spcPct val="150000"/>
              </a:lnSpc>
              <a:buFont typeface="Arial"/>
              <a:buChar char="•"/>
            </a:pPr>
            <a:r>
              <a:rPr lang="en" sz="3200" b="0" i="0" u="none" strike="noStrike" dirty="0">
                <a:solidFill>
                  <a:schemeClr val="bg1"/>
                </a:solidFill>
                <a:effectLst/>
                <a:latin typeface="Times New Roman" panose="02020603050405020304" pitchFamily="18" charset="0"/>
                <a:ea typeface="Roboto" panose="02000000000000000000" pitchFamily="2" charset="0"/>
                <a:cs typeface="Times New Roman" panose="02020603050405020304" pitchFamily="18" charset="0"/>
              </a:rPr>
              <a:t>Design and Styling of the Calculator with CSS</a:t>
            </a:r>
          </a:p>
          <a:p>
            <a:pPr marL="1093252" lvl="1" indent="-546626" algn="ctr">
              <a:lnSpc>
                <a:spcPct val="150000"/>
              </a:lnSpc>
              <a:buFont typeface="Arial"/>
              <a:buChar char="•"/>
            </a:pPr>
            <a:r>
              <a:rPr lang="en" sz="3200" b="0" i="0" u="none" strike="noStrike" dirty="0">
                <a:solidFill>
                  <a:schemeClr val="bg1"/>
                </a:solidFill>
                <a:effectLst/>
                <a:latin typeface="Times New Roman" panose="02020603050405020304" pitchFamily="18" charset="0"/>
                <a:ea typeface="Roboto" panose="02000000000000000000" pitchFamily="2" charset="0"/>
                <a:cs typeface="Times New Roman" panose="02020603050405020304" pitchFamily="18" charset="0"/>
              </a:rPr>
              <a:t>Programming Language and Technologies</a:t>
            </a:r>
          </a:p>
          <a:p>
            <a:pPr marL="1093252" lvl="1" indent="-546626" algn="ctr">
              <a:lnSpc>
                <a:spcPct val="150000"/>
              </a:lnSpc>
              <a:buFont typeface="Arial"/>
              <a:buChar char="•"/>
            </a:pPr>
            <a:r>
              <a:rPr lang="en" sz="3200" b="0" i="0" u="none" strike="noStrike" dirty="0">
                <a:solidFill>
                  <a:schemeClr val="bg1"/>
                </a:solidFill>
                <a:effectLst/>
                <a:latin typeface="Times New Roman" panose="02020603050405020304" pitchFamily="18" charset="0"/>
                <a:ea typeface="Roboto" panose="02000000000000000000" pitchFamily="2" charset="0"/>
                <a:cs typeface="Times New Roman" panose="02020603050405020304" pitchFamily="18" charset="0"/>
              </a:rPr>
              <a:t>Results and Conclusions</a:t>
            </a:r>
            <a:endParaRPr lang="en-US" sz="5000" spc="254"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2" name="Freeform 2"/>
          <p:cNvSpPr/>
          <p:nvPr/>
        </p:nvSpPr>
        <p:spPr>
          <a:xfrm>
            <a:off x="1028700" y="1028701"/>
            <a:ext cx="16230600" cy="8182928"/>
          </a:xfrm>
          <a:custGeom>
            <a:avLst/>
            <a:gdLst/>
            <a:ahLst/>
            <a:cxnLst/>
            <a:rect l="l" t="t" r="r" b="b"/>
            <a:pathLst>
              <a:path w="16230600" h="8182927">
                <a:moveTo>
                  <a:pt x="0" y="0"/>
                </a:moveTo>
                <a:lnTo>
                  <a:pt x="16230600" y="0"/>
                </a:lnTo>
                <a:lnTo>
                  <a:pt x="16230600" y="8182927"/>
                </a:lnTo>
                <a:lnTo>
                  <a:pt x="0" y="8182927"/>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grpSp>
        <p:nvGrpSpPr>
          <p:cNvPr id="3" name="Group 3"/>
          <p:cNvGrpSpPr>
            <a:grpSpLocks noChangeAspect="1"/>
          </p:cNvGrpSpPr>
          <p:nvPr/>
        </p:nvGrpSpPr>
        <p:grpSpPr>
          <a:xfrm>
            <a:off x="12434210" y="2600579"/>
            <a:ext cx="3940584" cy="5246370"/>
            <a:chOff x="0" y="0"/>
            <a:chExt cx="3663950" cy="4878070"/>
          </a:xfrm>
        </p:grpSpPr>
        <p:sp>
          <p:nvSpPr>
            <p:cNvPr id="4" name="Freeform 4"/>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4" cstate="print"/>
              <a:stretch>
                <a:fillRect l="-39147" r="-39147"/>
              </a:stretch>
            </a:blipFill>
          </p:spPr>
          <p:txBody>
            <a:bodyPr/>
            <a:lstStyle/>
            <a:p>
              <a:endParaRPr lang="el-GR"/>
            </a:p>
          </p:txBody>
        </p:sp>
        <p:sp>
          <p:nvSpPr>
            <p:cNvPr id="5" name="Freeform 5"/>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B2DEFF"/>
            </a:solidFill>
          </p:spPr>
          <p:txBody>
            <a:bodyPr/>
            <a:lstStyle/>
            <a:p>
              <a:endParaRPr lang="el-GR"/>
            </a:p>
          </p:txBody>
        </p:sp>
      </p:grpSp>
      <p:sp>
        <p:nvSpPr>
          <p:cNvPr id="6" name="Freeform 6"/>
          <p:cNvSpPr/>
          <p:nvPr/>
        </p:nvSpPr>
        <p:spPr>
          <a:xfrm>
            <a:off x="12434210" y="7500506"/>
            <a:ext cx="3940584" cy="346443"/>
          </a:xfrm>
          <a:custGeom>
            <a:avLst/>
            <a:gdLst/>
            <a:ahLst/>
            <a:cxnLst/>
            <a:rect l="l" t="t" r="r" b="b"/>
            <a:pathLst>
              <a:path w="3940583" h="346443">
                <a:moveTo>
                  <a:pt x="0" y="0"/>
                </a:moveTo>
                <a:lnTo>
                  <a:pt x="3940582" y="0"/>
                </a:lnTo>
                <a:lnTo>
                  <a:pt x="3940582" y="346443"/>
                </a:lnTo>
                <a:lnTo>
                  <a:pt x="0" y="346443"/>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txBody>
          <a:bodyPr/>
          <a:lstStyle/>
          <a:p>
            <a:endParaRPr lang="el-GR"/>
          </a:p>
        </p:txBody>
      </p:sp>
      <p:sp>
        <p:nvSpPr>
          <p:cNvPr id="7" name="TextBox 7"/>
          <p:cNvSpPr txBox="1"/>
          <p:nvPr/>
        </p:nvSpPr>
        <p:spPr>
          <a:xfrm>
            <a:off x="2489951" y="4441410"/>
            <a:ext cx="9072982" cy="2244204"/>
          </a:xfrm>
          <a:prstGeom prst="rect">
            <a:avLst/>
          </a:prstGeom>
        </p:spPr>
        <p:txBody>
          <a:bodyPr lIns="0" tIns="0" rIns="0" bIns="0" rtlCol="0" anchor="t">
            <a:spAutoFit/>
          </a:bodyPr>
          <a:lstStyle/>
          <a:p>
            <a:pPr marL="647695" lvl="1" indent="-323847">
              <a:lnSpc>
                <a:spcPts val="3509"/>
              </a:lnSpc>
              <a:buFont typeface="Arial"/>
              <a:buChar char="•"/>
            </a:pPr>
            <a:r>
              <a:rPr lang="en" sz="3200" b="0" i="0" u="none" strike="noStrike" dirty="0">
                <a:solidFill>
                  <a:schemeClr val="bg1"/>
                </a:solidFill>
                <a:effectLst/>
                <a:latin typeface="Times New Roman" panose="02020603050405020304" pitchFamily="18" charset="0"/>
                <a:cs typeface="Times New Roman" panose="02020603050405020304" pitchFamily="18" charset="0"/>
              </a:rPr>
              <a:t>Development of a scientific calculator using Vue.js and CSS</a:t>
            </a:r>
          </a:p>
          <a:p>
            <a:pPr marL="647695" lvl="1" indent="-323847">
              <a:lnSpc>
                <a:spcPts val="3509"/>
              </a:lnSpc>
              <a:buFont typeface="Arial"/>
              <a:buChar char="•"/>
            </a:pPr>
            <a:r>
              <a:rPr lang="en" sz="3200" b="0" i="0" u="none" strike="noStrike" dirty="0">
                <a:solidFill>
                  <a:schemeClr val="bg1"/>
                </a:solidFill>
                <a:effectLst/>
                <a:latin typeface="Times New Roman" panose="02020603050405020304" pitchFamily="18" charset="0"/>
                <a:cs typeface="Times New Roman" panose="02020603050405020304" pitchFamily="18" charset="0"/>
              </a:rPr>
              <a:t>Dynamic data management and functionality</a:t>
            </a:r>
          </a:p>
          <a:p>
            <a:pPr marL="647695" lvl="1" indent="-323847">
              <a:lnSpc>
                <a:spcPts val="3509"/>
              </a:lnSpc>
              <a:buFont typeface="Arial"/>
              <a:buChar char="•"/>
            </a:pPr>
            <a:r>
              <a:rPr lang="en" sz="3200" b="0" i="0" u="none" strike="noStrike" dirty="0">
                <a:solidFill>
                  <a:schemeClr val="bg1"/>
                </a:solidFill>
                <a:effectLst/>
                <a:latin typeface="Times New Roman" panose="02020603050405020304" pitchFamily="18" charset="0"/>
                <a:cs typeface="Times New Roman" panose="02020603050405020304" pitchFamily="18" charset="0"/>
              </a:rPr>
              <a:t>Aesthetic and user-friendly design</a:t>
            </a:r>
          </a:p>
          <a:p>
            <a:pPr marL="647695" lvl="1" indent="-323847">
              <a:lnSpc>
                <a:spcPts val="3509"/>
              </a:lnSpc>
              <a:buFont typeface="Arial"/>
              <a:buChar char="•"/>
            </a:pPr>
            <a:r>
              <a:rPr lang="en" sz="3200" b="0" i="0" u="none" strike="noStrike" dirty="0">
                <a:solidFill>
                  <a:schemeClr val="bg1"/>
                </a:solidFill>
                <a:effectLst/>
                <a:latin typeface="Times New Roman" panose="02020603050405020304" pitchFamily="18" charset="0"/>
                <a:cs typeface="Times New Roman" panose="02020603050405020304" pitchFamily="18" charset="0"/>
              </a:rPr>
              <a:t>Easy maintenance and expansion of the application</a:t>
            </a:r>
            <a:endParaRPr lang="en-US" sz="3000" dirty="0">
              <a:solidFill>
                <a:schemeClr val="bg1"/>
              </a:solidFill>
              <a:latin typeface="Times New Roman" panose="02020603050405020304" pitchFamily="18" charset="0"/>
              <a:cs typeface="Times New Roman" panose="02020603050405020304" pitchFamily="18" charset="0"/>
            </a:endParaRPr>
          </a:p>
        </p:txBody>
      </p:sp>
      <p:sp>
        <p:nvSpPr>
          <p:cNvPr id="8" name="TextBox 8"/>
          <p:cNvSpPr txBox="1"/>
          <p:nvPr/>
        </p:nvSpPr>
        <p:spPr>
          <a:xfrm>
            <a:off x="2001483" y="2115332"/>
            <a:ext cx="8121438" cy="1795363"/>
          </a:xfrm>
          <a:prstGeom prst="rect">
            <a:avLst/>
          </a:prstGeom>
        </p:spPr>
        <p:txBody>
          <a:bodyPr lIns="0" tIns="0" rIns="0" bIns="0" rtlCol="0" anchor="t">
            <a:spAutoFit/>
          </a:bodyPr>
          <a:lstStyle/>
          <a:p>
            <a:pPr>
              <a:lnSpc>
                <a:spcPts val="6959"/>
              </a:lnSpc>
            </a:pPr>
            <a:r>
              <a:rPr lang="en" sz="6000" b="1"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Presentation of the key points of the project</a:t>
            </a:r>
            <a:endParaRPr lang="en-US" sz="5900" b="1" dirty="0">
              <a:solidFill>
                <a:srgbClr val="00FDFF"/>
              </a:solidFill>
              <a:latin typeface="Roboto" panose="02000000000000000000" pitchFamily="2" charset="0"/>
              <a:ea typeface="Roboto" panose="02000000000000000000" pitchFamily="2" charset="0"/>
              <a:cs typeface="Roboto" panose="02000000000000000000" pitchFamily="2" charset="0"/>
            </a:endParaRPr>
          </a:p>
        </p:txBody>
      </p:sp>
      <p:sp>
        <p:nvSpPr>
          <p:cNvPr id="9" name="Freeform 9"/>
          <p:cNvSpPr/>
          <p:nvPr/>
        </p:nvSpPr>
        <p:spPr>
          <a:xfrm rot="-10800000">
            <a:off x="13614770"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7" cstate="print">
              <a:extLst>
                <a:ext uri="{96DAC541-7B7A-43D3-8B79-37D633B846F1}">
                  <asvg:svgBlip xmlns:asvg="http://schemas.microsoft.com/office/drawing/2016/SVG/main" r:embed="rId8"/>
                </a:ext>
              </a:extLst>
            </a:blip>
            <a:stretch>
              <a:fillRect/>
            </a:stretch>
          </a:blipFill>
        </p:spPr>
        <p:txBody>
          <a:bodyPr/>
          <a:lstStyle/>
          <a:p>
            <a:endParaRPr lang="el-GR"/>
          </a:p>
        </p:txBody>
      </p:sp>
      <p:sp>
        <p:nvSpPr>
          <p:cNvPr id="10" name="Freeform 10"/>
          <p:cNvSpPr/>
          <p:nvPr/>
        </p:nvSpPr>
        <p:spPr>
          <a:xfrm rot="-10800000">
            <a:off x="16887970"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7" cstate="print">
              <a:extLst>
                <a:ext uri="{96DAC541-7B7A-43D3-8B79-37D633B846F1}">
                  <asvg:svgBlip xmlns:asvg="http://schemas.microsoft.com/office/drawing/2016/SVG/main" r:embed="rId8"/>
                </a:ext>
              </a:extLst>
            </a:blip>
            <a:stretch>
              <a:fillRect/>
            </a:stretch>
          </a:blipFill>
        </p:spPr>
        <p:txBody>
          <a:bodyPr/>
          <a:lstStyle/>
          <a:p>
            <a:endParaRPr lang="el-GR"/>
          </a:p>
        </p:txBody>
      </p:sp>
      <p:sp>
        <p:nvSpPr>
          <p:cNvPr id="11" name="Freeform 11"/>
          <p:cNvSpPr/>
          <p:nvPr/>
        </p:nvSpPr>
        <p:spPr>
          <a:xfrm>
            <a:off x="-758542"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7" cstate="print">
              <a:extLst>
                <a:ext uri="{96DAC541-7B7A-43D3-8B79-37D633B846F1}">
                  <asvg:svgBlip xmlns:asvg="http://schemas.microsoft.com/office/drawing/2016/SVG/main" r:embed="rId8"/>
                </a:ext>
              </a:extLst>
            </a:blip>
            <a:stretch>
              <a:fillRect/>
            </a:stretch>
          </a:blipFill>
        </p:spPr>
        <p:txBody>
          <a:bodyPr/>
          <a:lstStyle/>
          <a:p>
            <a:endParaRPr lang="el-GR"/>
          </a:p>
        </p:txBody>
      </p:sp>
      <p:sp>
        <p:nvSpPr>
          <p:cNvPr id="12" name="Freeform 12"/>
          <p:cNvSpPr/>
          <p:nvPr/>
        </p:nvSpPr>
        <p:spPr>
          <a:xfrm>
            <a:off x="-3518564" y="7314113"/>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7" cstate="print">
              <a:extLst>
                <a:ext uri="{96DAC541-7B7A-43D3-8B79-37D633B846F1}">
                  <asvg:svgBlip xmlns:asvg="http://schemas.microsoft.com/office/drawing/2016/SVG/main" r:embed="rId8"/>
                </a:ext>
              </a:extLst>
            </a:blip>
            <a:stretch>
              <a:fillRect/>
            </a:stretch>
          </a:blipFill>
        </p:spPr>
        <p:txBody>
          <a:bodyPr/>
          <a:lstStyle/>
          <a:p>
            <a:endParaRPr lang="el-G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2" name="Freeform 2"/>
          <p:cNvSpPr/>
          <p:nvPr/>
        </p:nvSpPr>
        <p:spPr>
          <a:xfrm>
            <a:off x="1028700" y="1028701"/>
            <a:ext cx="16230600" cy="8182928"/>
          </a:xfrm>
          <a:custGeom>
            <a:avLst/>
            <a:gdLst/>
            <a:ahLst/>
            <a:cxnLst/>
            <a:rect l="l" t="t" r="r" b="b"/>
            <a:pathLst>
              <a:path w="16230600" h="8182927">
                <a:moveTo>
                  <a:pt x="0" y="0"/>
                </a:moveTo>
                <a:lnTo>
                  <a:pt x="16230600" y="0"/>
                </a:lnTo>
                <a:lnTo>
                  <a:pt x="16230600" y="8182927"/>
                </a:lnTo>
                <a:lnTo>
                  <a:pt x="0" y="8182927"/>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grpSp>
        <p:nvGrpSpPr>
          <p:cNvPr id="3" name="Group 3"/>
          <p:cNvGrpSpPr>
            <a:grpSpLocks noChangeAspect="1"/>
          </p:cNvGrpSpPr>
          <p:nvPr/>
        </p:nvGrpSpPr>
        <p:grpSpPr>
          <a:xfrm>
            <a:off x="12434210" y="2600579"/>
            <a:ext cx="3940584" cy="5246370"/>
            <a:chOff x="0" y="0"/>
            <a:chExt cx="3663950" cy="4878070"/>
          </a:xfrm>
        </p:grpSpPr>
        <p:sp>
          <p:nvSpPr>
            <p:cNvPr id="4" name="Freeform 4"/>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4" cstate="print"/>
              <a:stretch>
                <a:fillRect l="-39147" r="-39147"/>
              </a:stretch>
            </a:blipFill>
          </p:spPr>
          <p:txBody>
            <a:bodyPr/>
            <a:lstStyle/>
            <a:p>
              <a:endParaRPr lang="el-GR"/>
            </a:p>
          </p:txBody>
        </p:sp>
        <p:sp>
          <p:nvSpPr>
            <p:cNvPr id="5" name="Freeform 5"/>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B2DEFF"/>
            </a:solidFill>
          </p:spPr>
          <p:txBody>
            <a:bodyPr/>
            <a:lstStyle/>
            <a:p>
              <a:endParaRPr lang="el-GR"/>
            </a:p>
          </p:txBody>
        </p:sp>
      </p:grpSp>
      <p:sp>
        <p:nvSpPr>
          <p:cNvPr id="6" name="Freeform 6"/>
          <p:cNvSpPr/>
          <p:nvPr/>
        </p:nvSpPr>
        <p:spPr>
          <a:xfrm>
            <a:off x="12434210" y="7500506"/>
            <a:ext cx="3940584" cy="346443"/>
          </a:xfrm>
          <a:custGeom>
            <a:avLst/>
            <a:gdLst/>
            <a:ahLst/>
            <a:cxnLst/>
            <a:rect l="l" t="t" r="r" b="b"/>
            <a:pathLst>
              <a:path w="3940583" h="346443">
                <a:moveTo>
                  <a:pt x="0" y="0"/>
                </a:moveTo>
                <a:lnTo>
                  <a:pt x="3940582" y="0"/>
                </a:lnTo>
                <a:lnTo>
                  <a:pt x="3940582" y="346443"/>
                </a:lnTo>
                <a:lnTo>
                  <a:pt x="0" y="346443"/>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txBody>
          <a:bodyPr/>
          <a:lstStyle/>
          <a:p>
            <a:endParaRPr lang="el-GR"/>
          </a:p>
        </p:txBody>
      </p:sp>
      <p:sp>
        <p:nvSpPr>
          <p:cNvPr id="7" name="TextBox 7"/>
          <p:cNvSpPr txBox="1"/>
          <p:nvPr/>
        </p:nvSpPr>
        <p:spPr>
          <a:xfrm>
            <a:off x="2474419" y="3204952"/>
            <a:ext cx="9641382" cy="4665380"/>
          </a:xfrm>
          <a:prstGeom prst="rect">
            <a:avLst/>
          </a:prstGeom>
        </p:spPr>
        <p:txBody>
          <a:bodyPr wrap="square" lIns="0" tIns="0" rIns="0" bIns="0" rtlCol="0" anchor="t">
            <a:spAutoFit/>
          </a:bodyPr>
          <a:lstStyle/>
          <a:p>
            <a:pPr algn="l"/>
            <a:endParaRPr dirty="0"/>
          </a:p>
          <a:p>
            <a:pPr marL="647695" lvl="1" indent="-323847">
              <a:buFont typeface="Arial"/>
              <a:buChar char="•"/>
            </a:pPr>
            <a:r>
              <a:rPr lang="en" sz="3200" b="0" i="0" u="none" strike="noStrike" dirty="0">
                <a:solidFill>
                  <a:schemeClr val="bg1"/>
                </a:solidFill>
                <a:effectLst/>
                <a:latin typeface="Times New Roman" panose="02020603050405020304" pitchFamily="18" charset="0"/>
                <a:cs typeface="Times New Roman" panose="02020603050405020304" pitchFamily="18" charset="0"/>
              </a:rPr>
              <a:t>Creation of a functional calculator with basic and advanced mathematical operations</a:t>
            </a:r>
          </a:p>
          <a:p>
            <a:pPr marL="647695" lvl="1" indent="-323847">
              <a:buFont typeface="Arial"/>
              <a:buChar char="•"/>
            </a:pPr>
            <a:r>
              <a:rPr lang="en" sz="3200" b="0" i="0" u="none" strike="noStrike" dirty="0">
                <a:solidFill>
                  <a:schemeClr val="bg1"/>
                </a:solidFill>
                <a:effectLst/>
                <a:latin typeface="Times New Roman" panose="02020603050405020304" pitchFamily="18" charset="0"/>
                <a:cs typeface="Times New Roman" panose="02020603050405020304" pitchFamily="18" charset="0"/>
              </a:rPr>
              <a:t>Integration of memory storage and calculation history functionality</a:t>
            </a:r>
          </a:p>
          <a:p>
            <a:pPr marL="647695" lvl="1" indent="-323847">
              <a:buFont typeface="Arial"/>
              <a:buChar char="•"/>
            </a:pPr>
            <a:r>
              <a:rPr lang="en" sz="3200" b="0" i="0" u="none" strike="noStrike" dirty="0">
                <a:solidFill>
                  <a:schemeClr val="bg1"/>
                </a:solidFill>
                <a:effectLst/>
                <a:latin typeface="Times New Roman" panose="02020603050405020304" pitchFamily="18" charset="0"/>
                <a:cs typeface="Times New Roman" panose="02020603050405020304" pitchFamily="18" charset="0"/>
              </a:rPr>
              <a:t>Improvement of user experience through interactive and aesthetically pleasing design</a:t>
            </a:r>
          </a:p>
          <a:p>
            <a:pPr marL="647695" lvl="1" indent="-323847">
              <a:buFont typeface="Arial"/>
              <a:buChar char="•"/>
            </a:pPr>
            <a:r>
              <a:rPr lang="en" sz="3200" b="0" i="0" u="none" strike="noStrike" dirty="0">
                <a:solidFill>
                  <a:schemeClr val="bg1"/>
                </a:solidFill>
                <a:effectLst/>
                <a:latin typeface="Times New Roman" panose="02020603050405020304" pitchFamily="18" charset="0"/>
                <a:cs typeface="Times New Roman" panose="02020603050405020304" pitchFamily="18" charset="0"/>
              </a:rPr>
              <a:t>Achieving flexibility and scalability in the development and maintenance of the application</a:t>
            </a:r>
            <a:endParaRPr lang="en-US" sz="3200" dirty="0">
              <a:solidFill>
                <a:schemeClr val="bg1"/>
              </a:solidFill>
              <a:latin typeface="Times New Roman" panose="02020603050405020304" pitchFamily="18" charset="0"/>
              <a:cs typeface="Times New Roman" panose="02020603050405020304" pitchFamily="18" charset="0"/>
            </a:endParaRPr>
          </a:p>
          <a:p>
            <a:pPr>
              <a:lnSpc>
                <a:spcPts val="3509"/>
              </a:lnSpc>
            </a:pPr>
            <a:endParaRPr lang="en-US" sz="3000" dirty="0">
              <a:solidFill>
                <a:srgbClr val="FFFFFF"/>
              </a:solidFill>
              <a:latin typeface="Roboto Condensed"/>
            </a:endParaRPr>
          </a:p>
        </p:txBody>
      </p:sp>
      <p:sp>
        <p:nvSpPr>
          <p:cNvPr id="8" name="TextBox 8"/>
          <p:cNvSpPr txBox="1"/>
          <p:nvPr/>
        </p:nvSpPr>
        <p:spPr>
          <a:xfrm>
            <a:off x="2001482" y="2115332"/>
            <a:ext cx="12403020" cy="897682"/>
          </a:xfrm>
          <a:prstGeom prst="rect">
            <a:avLst/>
          </a:prstGeom>
        </p:spPr>
        <p:txBody>
          <a:bodyPr lIns="0" tIns="0" rIns="0" bIns="0" rtlCol="0" anchor="t">
            <a:spAutoFit/>
          </a:bodyPr>
          <a:lstStyle/>
          <a:p>
            <a:pPr>
              <a:lnSpc>
                <a:spcPts val="6959"/>
              </a:lnSpc>
            </a:pPr>
            <a:r>
              <a:rPr lang="en" sz="6000" b="1"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Objectives and key findings</a:t>
            </a:r>
            <a:endParaRPr lang="en-US" sz="5900" b="1" dirty="0">
              <a:solidFill>
                <a:srgbClr val="00FDFF"/>
              </a:solidFill>
              <a:latin typeface="Roboto" panose="02000000000000000000" pitchFamily="2" charset="0"/>
              <a:ea typeface="Roboto" panose="02000000000000000000" pitchFamily="2" charset="0"/>
              <a:cs typeface="Roboto" panose="02000000000000000000" pitchFamily="2" charset="0"/>
            </a:endParaRPr>
          </a:p>
        </p:txBody>
      </p:sp>
      <p:sp>
        <p:nvSpPr>
          <p:cNvPr id="9" name="Freeform 9"/>
          <p:cNvSpPr/>
          <p:nvPr/>
        </p:nvSpPr>
        <p:spPr>
          <a:xfrm rot="-10800000">
            <a:off x="13614770"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7" cstate="print">
              <a:extLst>
                <a:ext uri="{96DAC541-7B7A-43D3-8B79-37D633B846F1}">
                  <asvg:svgBlip xmlns:asvg="http://schemas.microsoft.com/office/drawing/2016/SVG/main" r:embed="rId8"/>
                </a:ext>
              </a:extLst>
            </a:blip>
            <a:stretch>
              <a:fillRect/>
            </a:stretch>
          </a:blipFill>
        </p:spPr>
        <p:txBody>
          <a:bodyPr/>
          <a:lstStyle/>
          <a:p>
            <a:endParaRPr lang="el-GR"/>
          </a:p>
        </p:txBody>
      </p:sp>
      <p:sp>
        <p:nvSpPr>
          <p:cNvPr id="10" name="Freeform 10"/>
          <p:cNvSpPr/>
          <p:nvPr/>
        </p:nvSpPr>
        <p:spPr>
          <a:xfrm rot="-10800000">
            <a:off x="16887970"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7" cstate="print">
              <a:extLst>
                <a:ext uri="{96DAC541-7B7A-43D3-8B79-37D633B846F1}">
                  <asvg:svgBlip xmlns:asvg="http://schemas.microsoft.com/office/drawing/2016/SVG/main" r:embed="rId8"/>
                </a:ext>
              </a:extLst>
            </a:blip>
            <a:stretch>
              <a:fillRect/>
            </a:stretch>
          </a:blipFill>
        </p:spPr>
        <p:txBody>
          <a:bodyPr/>
          <a:lstStyle/>
          <a:p>
            <a:endParaRPr lang="el-GR"/>
          </a:p>
        </p:txBody>
      </p:sp>
      <p:sp>
        <p:nvSpPr>
          <p:cNvPr id="11" name="Freeform 11"/>
          <p:cNvSpPr/>
          <p:nvPr/>
        </p:nvSpPr>
        <p:spPr>
          <a:xfrm>
            <a:off x="-758542"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7" cstate="print">
              <a:extLst>
                <a:ext uri="{96DAC541-7B7A-43D3-8B79-37D633B846F1}">
                  <asvg:svgBlip xmlns:asvg="http://schemas.microsoft.com/office/drawing/2016/SVG/main" r:embed="rId8"/>
                </a:ext>
              </a:extLst>
            </a:blip>
            <a:stretch>
              <a:fillRect/>
            </a:stretch>
          </a:blipFill>
        </p:spPr>
        <p:txBody>
          <a:bodyPr/>
          <a:lstStyle/>
          <a:p>
            <a:endParaRPr lang="el-GR"/>
          </a:p>
        </p:txBody>
      </p:sp>
      <p:sp>
        <p:nvSpPr>
          <p:cNvPr id="12" name="Freeform 12"/>
          <p:cNvSpPr/>
          <p:nvPr/>
        </p:nvSpPr>
        <p:spPr>
          <a:xfrm>
            <a:off x="-3518564" y="7314113"/>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7" cstate="print">
              <a:extLst>
                <a:ext uri="{96DAC541-7B7A-43D3-8B79-37D633B846F1}">
                  <asvg:svgBlip xmlns:asvg="http://schemas.microsoft.com/office/drawing/2016/SVG/main" r:embed="rId8"/>
                </a:ext>
              </a:extLst>
            </a:blip>
            <a:stretch>
              <a:fillRect/>
            </a:stretch>
          </a:blipFill>
        </p:spPr>
        <p:txBody>
          <a:bodyPr/>
          <a:lstStyle/>
          <a:p>
            <a:endParaRPr lang="el-G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992608" cy="1678764"/>
          </a:xfrm>
          <a:custGeom>
            <a:avLst/>
            <a:gdLst/>
            <a:ahLst/>
            <a:cxnLst/>
            <a:rect l="l" t="t" r="r" b="b"/>
            <a:pathLst>
              <a:path w="4992607" h="1678764">
                <a:moveTo>
                  <a:pt x="0" y="0"/>
                </a:moveTo>
                <a:lnTo>
                  <a:pt x="4992607" y="0"/>
                </a:lnTo>
                <a:lnTo>
                  <a:pt x="4992607" y="1678764"/>
                </a:lnTo>
                <a:lnTo>
                  <a:pt x="0" y="1678764"/>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a:off x="1028700" y="4093295"/>
            <a:ext cx="4992608" cy="1678764"/>
          </a:xfrm>
          <a:custGeom>
            <a:avLst/>
            <a:gdLst/>
            <a:ahLst/>
            <a:cxnLst/>
            <a:rect l="l" t="t" r="r" b="b"/>
            <a:pathLst>
              <a:path w="4992607" h="1678764">
                <a:moveTo>
                  <a:pt x="0" y="0"/>
                </a:moveTo>
                <a:lnTo>
                  <a:pt x="4992607" y="0"/>
                </a:lnTo>
                <a:lnTo>
                  <a:pt x="4992607" y="1678764"/>
                </a:lnTo>
                <a:lnTo>
                  <a:pt x="0" y="1678764"/>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sp>
        <p:nvSpPr>
          <p:cNvPr id="4" name="Freeform 4"/>
          <p:cNvSpPr/>
          <p:nvPr/>
        </p:nvSpPr>
        <p:spPr>
          <a:xfrm>
            <a:off x="1028700" y="6868802"/>
            <a:ext cx="4992608" cy="1678764"/>
          </a:xfrm>
          <a:custGeom>
            <a:avLst/>
            <a:gdLst/>
            <a:ahLst/>
            <a:cxnLst/>
            <a:rect l="l" t="t" r="r" b="b"/>
            <a:pathLst>
              <a:path w="4992607" h="1678764">
                <a:moveTo>
                  <a:pt x="0" y="0"/>
                </a:moveTo>
                <a:lnTo>
                  <a:pt x="4992607" y="0"/>
                </a:lnTo>
                <a:lnTo>
                  <a:pt x="4992607" y="1678764"/>
                </a:lnTo>
                <a:lnTo>
                  <a:pt x="0" y="1678764"/>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sp>
        <p:nvSpPr>
          <p:cNvPr id="5" name="Freeform 5"/>
          <p:cNvSpPr/>
          <p:nvPr/>
        </p:nvSpPr>
        <p:spPr>
          <a:xfrm>
            <a:off x="1291395" y="1360763"/>
            <a:ext cx="1116182" cy="998984"/>
          </a:xfrm>
          <a:custGeom>
            <a:avLst/>
            <a:gdLst/>
            <a:ahLst/>
            <a:cxnLst/>
            <a:rect l="l" t="t" r="r" b="b"/>
            <a:pathLst>
              <a:path w="1116182" h="998983">
                <a:moveTo>
                  <a:pt x="0" y="0"/>
                </a:moveTo>
                <a:lnTo>
                  <a:pt x="1116181" y="0"/>
                </a:lnTo>
                <a:lnTo>
                  <a:pt x="1116181" y="998982"/>
                </a:lnTo>
                <a:lnTo>
                  <a:pt x="0" y="998982"/>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
        <p:nvSpPr>
          <p:cNvPr id="6" name="Freeform 6"/>
          <p:cNvSpPr/>
          <p:nvPr/>
        </p:nvSpPr>
        <p:spPr>
          <a:xfrm>
            <a:off x="1528567" y="4504627"/>
            <a:ext cx="917474" cy="1029422"/>
          </a:xfrm>
          <a:custGeom>
            <a:avLst/>
            <a:gdLst/>
            <a:ahLst/>
            <a:cxnLst/>
            <a:rect l="l" t="t" r="r" b="b"/>
            <a:pathLst>
              <a:path w="917473" h="1029422">
                <a:moveTo>
                  <a:pt x="0" y="0"/>
                </a:moveTo>
                <a:lnTo>
                  <a:pt x="917472" y="0"/>
                </a:lnTo>
                <a:lnTo>
                  <a:pt x="917472" y="1029422"/>
                </a:lnTo>
                <a:lnTo>
                  <a:pt x="0" y="1029422"/>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p:spPr>
        <p:txBody>
          <a:bodyPr/>
          <a:lstStyle/>
          <a:p>
            <a:endParaRPr lang="el-GR"/>
          </a:p>
        </p:txBody>
      </p:sp>
      <p:sp>
        <p:nvSpPr>
          <p:cNvPr id="7" name="Freeform 7"/>
          <p:cNvSpPr/>
          <p:nvPr/>
        </p:nvSpPr>
        <p:spPr>
          <a:xfrm>
            <a:off x="1429211" y="7266077"/>
            <a:ext cx="917474" cy="884214"/>
          </a:xfrm>
          <a:custGeom>
            <a:avLst/>
            <a:gdLst/>
            <a:ahLst/>
            <a:cxnLst/>
            <a:rect l="l" t="t" r="r" b="b"/>
            <a:pathLst>
              <a:path w="917473" h="884214">
                <a:moveTo>
                  <a:pt x="0" y="0"/>
                </a:moveTo>
                <a:lnTo>
                  <a:pt x="917473" y="0"/>
                </a:lnTo>
                <a:lnTo>
                  <a:pt x="917473" y="884214"/>
                </a:lnTo>
                <a:lnTo>
                  <a:pt x="0" y="884214"/>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txBody>
          <a:bodyPr/>
          <a:lstStyle/>
          <a:p>
            <a:endParaRPr lang="el-GR"/>
          </a:p>
        </p:txBody>
      </p:sp>
      <p:grpSp>
        <p:nvGrpSpPr>
          <p:cNvPr id="8" name="Group 8"/>
          <p:cNvGrpSpPr/>
          <p:nvPr/>
        </p:nvGrpSpPr>
        <p:grpSpPr>
          <a:xfrm>
            <a:off x="15765043" y="-1396380"/>
            <a:ext cx="7703650" cy="13620140"/>
            <a:chOff x="0" y="0"/>
            <a:chExt cx="2028945" cy="3587197"/>
          </a:xfrm>
        </p:grpSpPr>
        <p:sp>
          <p:nvSpPr>
            <p:cNvPr id="9" name="Freeform 9"/>
            <p:cNvSpPr/>
            <p:nvPr/>
          </p:nvSpPr>
          <p:spPr>
            <a:xfrm>
              <a:off x="0" y="0"/>
              <a:ext cx="2028945" cy="3587197"/>
            </a:xfrm>
            <a:custGeom>
              <a:avLst/>
              <a:gdLst/>
              <a:ahLst/>
              <a:cxnLst/>
              <a:rect l="l" t="t" r="r" b="b"/>
              <a:pathLst>
                <a:path w="2028945" h="3587197">
                  <a:moveTo>
                    <a:pt x="0" y="0"/>
                  </a:moveTo>
                  <a:lnTo>
                    <a:pt x="2028945" y="0"/>
                  </a:lnTo>
                  <a:lnTo>
                    <a:pt x="2028945" y="3587197"/>
                  </a:lnTo>
                  <a:lnTo>
                    <a:pt x="0" y="3587197"/>
                  </a:lnTo>
                  <a:close/>
                </a:path>
              </a:pathLst>
            </a:custGeom>
            <a:solidFill>
              <a:srgbClr val="35858B"/>
            </a:solidFill>
          </p:spPr>
          <p:txBody>
            <a:bodyPr/>
            <a:lstStyle/>
            <a:p>
              <a:endParaRPr lang="el-GR"/>
            </a:p>
          </p:txBody>
        </p:sp>
        <p:sp>
          <p:nvSpPr>
            <p:cNvPr id="10" name="TextBox 10"/>
            <p:cNvSpPr txBox="1"/>
            <p:nvPr/>
          </p:nvSpPr>
          <p:spPr>
            <a:xfrm>
              <a:off x="0" y="-38100"/>
              <a:ext cx="2028945" cy="3625297"/>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AutoShape 11"/>
          <p:cNvSpPr/>
          <p:nvPr/>
        </p:nvSpPr>
        <p:spPr>
          <a:xfrm>
            <a:off x="6021308" y="1858557"/>
            <a:ext cx="1179100" cy="0"/>
          </a:xfrm>
          <a:prstGeom prst="line">
            <a:avLst/>
          </a:prstGeom>
          <a:ln w="66675" cap="flat">
            <a:solidFill>
              <a:srgbClr val="AEFEFF"/>
            </a:solidFill>
            <a:prstDash val="solid"/>
            <a:headEnd type="none" w="sm" len="sm"/>
            <a:tailEnd type="oval" w="lg" len="lg"/>
          </a:ln>
        </p:spPr>
        <p:txBody>
          <a:bodyPr/>
          <a:lstStyle/>
          <a:p>
            <a:endParaRPr lang="el-GR"/>
          </a:p>
        </p:txBody>
      </p:sp>
      <p:sp>
        <p:nvSpPr>
          <p:cNvPr id="12" name="AutoShape 12"/>
          <p:cNvSpPr/>
          <p:nvPr/>
        </p:nvSpPr>
        <p:spPr>
          <a:xfrm>
            <a:off x="6021308" y="4920065"/>
            <a:ext cx="1179100" cy="0"/>
          </a:xfrm>
          <a:prstGeom prst="line">
            <a:avLst/>
          </a:prstGeom>
          <a:ln w="66675" cap="flat">
            <a:solidFill>
              <a:srgbClr val="AEFEFF"/>
            </a:solidFill>
            <a:prstDash val="solid"/>
            <a:headEnd type="none" w="sm" len="sm"/>
            <a:tailEnd type="oval" w="lg" len="lg"/>
          </a:ln>
        </p:spPr>
        <p:txBody>
          <a:bodyPr/>
          <a:lstStyle/>
          <a:p>
            <a:endParaRPr lang="el-GR"/>
          </a:p>
        </p:txBody>
      </p:sp>
      <p:sp>
        <p:nvSpPr>
          <p:cNvPr id="13" name="AutoShape 13"/>
          <p:cNvSpPr/>
          <p:nvPr/>
        </p:nvSpPr>
        <p:spPr>
          <a:xfrm>
            <a:off x="6021308" y="7741521"/>
            <a:ext cx="1179100" cy="0"/>
          </a:xfrm>
          <a:prstGeom prst="line">
            <a:avLst/>
          </a:prstGeom>
          <a:ln w="66675" cap="flat">
            <a:solidFill>
              <a:srgbClr val="AEFEFF"/>
            </a:solidFill>
            <a:prstDash val="solid"/>
            <a:headEnd type="none" w="sm" len="sm"/>
            <a:tailEnd type="oval" w="lg" len="lg"/>
          </a:ln>
        </p:spPr>
        <p:txBody>
          <a:bodyPr/>
          <a:lstStyle/>
          <a:p>
            <a:endParaRPr lang="el-GR"/>
          </a:p>
        </p:txBody>
      </p:sp>
      <p:sp>
        <p:nvSpPr>
          <p:cNvPr id="14" name="Freeform 14"/>
          <p:cNvSpPr/>
          <p:nvPr/>
        </p:nvSpPr>
        <p:spPr>
          <a:xfrm rot="-5400000">
            <a:off x="10542255" y="5013877"/>
            <a:ext cx="10445574" cy="417824"/>
          </a:xfrm>
          <a:custGeom>
            <a:avLst/>
            <a:gdLst/>
            <a:ahLst/>
            <a:cxnLst/>
            <a:rect l="l" t="t" r="r" b="b"/>
            <a:pathLst>
              <a:path w="10445574" h="417823">
                <a:moveTo>
                  <a:pt x="0" y="0"/>
                </a:moveTo>
                <a:lnTo>
                  <a:pt x="10445574" y="0"/>
                </a:lnTo>
                <a:lnTo>
                  <a:pt x="10445574" y="417822"/>
                </a:lnTo>
                <a:lnTo>
                  <a:pt x="0" y="417822"/>
                </a:lnTo>
                <a:lnTo>
                  <a:pt x="0" y="0"/>
                </a:lnTo>
                <a:close/>
              </a:path>
            </a:pathLst>
          </a:custGeom>
          <a:blipFill>
            <a:blip r:embed="rId10" cstate="print">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15" name="TextBox 15"/>
          <p:cNvSpPr txBox="1"/>
          <p:nvPr/>
        </p:nvSpPr>
        <p:spPr>
          <a:xfrm>
            <a:off x="2314046" y="1279873"/>
            <a:ext cx="3223208" cy="1157368"/>
          </a:xfrm>
          <a:prstGeom prst="rect">
            <a:avLst/>
          </a:prstGeom>
        </p:spPr>
        <p:txBody>
          <a:bodyPr lIns="0" tIns="0" rIns="0" bIns="0" rtlCol="0" anchor="t">
            <a:spAutoFit/>
          </a:bodyPr>
          <a:lstStyle/>
          <a:p>
            <a:pPr algn="ctr">
              <a:lnSpc>
                <a:spcPts val="4679"/>
              </a:lnSpc>
            </a:pPr>
            <a:r>
              <a:rPr lang="en-US" sz="3900" b="1"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 sz="3200" b="1"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Definition of the Vue Instance</a:t>
            </a:r>
            <a:endParaRPr lang="en-US" sz="39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6" name="TextBox 16"/>
          <p:cNvSpPr txBox="1"/>
          <p:nvPr/>
        </p:nvSpPr>
        <p:spPr>
          <a:xfrm>
            <a:off x="2346685" y="4329948"/>
            <a:ext cx="3223208" cy="1205458"/>
          </a:xfrm>
          <a:prstGeom prst="rect">
            <a:avLst/>
          </a:prstGeom>
        </p:spPr>
        <p:txBody>
          <a:bodyPr lIns="0" tIns="0" rIns="0" bIns="0" rtlCol="0" anchor="t">
            <a:spAutoFit/>
          </a:bodyPr>
          <a:lstStyle/>
          <a:p>
            <a:pPr algn="ctr">
              <a:lnSpc>
                <a:spcPts val="4679"/>
              </a:lnSpc>
            </a:pPr>
            <a:r>
              <a:rPr lang="en" sz="4000" b="1"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Definition of the Data</a:t>
            </a:r>
            <a:endParaRPr lang="en-US" sz="39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7" name="TextBox 17"/>
          <p:cNvSpPr txBox="1"/>
          <p:nvPr/>
        </p:nvSpPr>
        <p:spPr>
          <a:xfrm>
            <a:off x="2407577" y="7123088"/>
            <a:ext cx="3327982" cy="1170192"/>
          </a:xfrm>
          <a:prstGeom prst="rect">
            <a:avLst/>
          </a:prstGeom>
        </p:spPr>
        <p:txBody>
          <a:bodyPr wrap="square" lIns="0" tIns="0" rIns="0" bIns="0" rtlCol="0" anchor="t">
            <a:spAutoFit/>
          </a:bodyPr>
          <a:lstStyle/>
          <a:p>
            <a:pPr algn="ctr">
              <a:lnSpc>
                <a:spcPts val="4679"/>
              </a:lnSpc>
            </a:pPr>
            <a:r>
              <a:rPr lang="en" sz="3600" b="1"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Implementation of Methods</a:t>
            </a:r>
            <a:endParaRPr lang="en-US" sz="36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8" name="TextBox 18"/>
          <p:cNvSpPr txBox="1"/>
          <p:nvPr/>
        </p:nvSpPr>
        <p:spPr>
          <a:xfrm>
            <a:off x="7426279" y="1271817"/>
            <a:ext cx="7903982" cy="1795363"/>
          </a:xfrm>
          <a:prstGeom prst="rect">
            <a:avLst/>
          </a:prstGeom>
        </p:spPr>
        <p:txBody>
          <a:bodyPr lIns="0" tIns="0" rIns="0" bIns="0" rtlCol="0" anchor="t">
            <a:spAutoFit/>
          </a:bodyPr>
          <a:lstStyle/>
          <a:p>
            <a:pPr marL="647695" lvl="1" indent="-323847">
              <a:lnSpc>
                <a:spcPts val="3509"/>
              </a:lnSpc>
              <a:buFont typeface="Arial"/>
              <a:buChar char="•"/>
            </a:pPr>
            <a:r>
              <a:rPr lang="en" sz="3200" b="0" i="0" u="none" strike="noStrike" dirty="0">
                <a:solidFill>
                  <a:schemeClr val="bg1"/>
                </a:solidFill>
                <a:effectLst/>
                <a:latin typeface="Times New Roman" panose="02020603050405020304" pitchFamily="18" charset="0"/>
                <a:cs typeface="Times New Roman" panose="02020603050405020304" pitchFamily="18" charset="0"/>
              </a:rPr>
              <a:t>Connecting the Vue instance with the DOM element.</a:t>
            </a:r>
            <a:endParaRPr lang="en-US" sz="3200" dirty="0">
              <a:solidFill>
                <a:schemeClr val="bg1"/>
              </a:solidFill>
              <a:latin typeface="Times New Roman" panose="02020603050405020304" pitchFamily="18" charset="0"/>
              <a:cs typeface="Times New Roman" panose="02020603050405020304" pitchFamily="18" charset="0"/>
            </a:endParaRPr>
          </a:p>
          <a:p>
            <a:pPr marL="647695" lvl="1" indent="-323847">
              <a:lnSpc>
                <a:spcPts val="3509"/>
              </a:lnSpc>
              <a:buFont typeface="Arial"/>
              <a:buChar char="•"/>
            </a:pPr>
            <a:r>
              <a:rPr lang="en" sz="3200" b="0" i="0" u="none" strike="noStrike" dirty="0">
                <a:solidFill>
                  <a:schemeClr val="bg1"/>
                </a:solidFill>
                <a:effectLst/>
                <a:latin typeface="Times New Roman" panose="02020603050405020304" pitchFamily="18" charset="0"/>
                <a:cs typeface="Times New Roman" panose="02020603050405020304" pitchFamily="18" charset="0"/>
              </a:rPr>
              <a:t>Dynamic content management and updating.</a:t>
            </a:r>
            <a:endParaRPr lang="en-US" sz="3000" dirty="0">
              <a:solidFill>
                <a:schemeClr val="bg1"/>
              </a:solidFill>
              <a:latin typeface="Times New Roman" panose="02020603050405020304" pitchFamily="18" charset="0"/>
              <a:cs typeface="Times New Roman" panose="02020603050405020304" pitchFamily="18" charset="0"/>
            </a:endParaRPr>
          </a:p>
        </p:txBody>
      </p:sp>
      <p:sp>
        <p:nvSpPr>
          <p:cNvPr id="19" name="TextBox 19"/>
          <p:cNvSpPr txBox="1"/>
          <p:nvPr/>
        </p:nvSpPr>
        <p:spPr>
          <a:xfrm>
            <a:off x="7426279" y="3908723"/>
            <a:ext cx="7903982" cy="1346522"/>
          </a:xfrm>
          <a:prstGeom prst="rect">
            <a:avLst/>
          </a:prstGeom>
        </p:spPr>
        <p:txBody>
          <a:bodyPr lIns="0" tIns="0" rIns="0" bIns="0" rtlCol="0" anchor="t">
            <a:spAutoFit/>
          </a:bodyPr>
          <a:lstStyle/>
          <a:p>
            <a:pPr marL="647695" lvl="1" indent="-323847">
              <a:lnSpc>
                <a:spcPts val="3509"/>
              </a:lnSpc>
              <a:buFont typeface="Arial"/>
              <a:buChar char="•"/>
            </a:pPr>
            <a:r>
              <a:rPr lang="en" sz="3200" b="0" i="0" u="none" strike="noStrike" dirty="0">
                <a:solidFill>
                  <a:schemeClr val="bg1"/>
                </a:solidFill>
                <a:effectLst/>
                <a:latin typeface="Times New Roman" panose="02020603050405020304" pitchFamily="18" charset="0"/>
                <a:cs typeface="Times New Roman" panose="02020603050405020304" pitchFamily="18" charset="0"/>
              </a:rPr>
              <a:t>Initial values for the calculator variables.</a:t>
            </a:r>
            <a:endParaRPr lang="en-US" sz="3200" dirty="0">
              <a:solidFill>
                <a:schemeClr val="bg1"/>
              </a:solidFill>
              <a:latin typeface="Times New Roman" panose="02020603050405020304" pitchFamily="18" charset="0"/>
              <a:cs typeface="Times New Roman" panose="02020603050405020304" pitchFamily="18" charset="0"/>
            </a:endParaRPr>
          </a:p>
          <a:p>
            <a:pPr marL="647695" lvl="1" indent="-323847">
              <a:lnSpc>
                <a:spcPts val="3509"/>
              </a:lnSpc>
              <a:buFont typeface="Arial"/>
              <a:buChar char="•"/>
            </a:pPr>
            <a:r>
              <a:rPr lang="en" sz="3200" b="0" i="0" u="none" strike="noStrike" dirty="0">
                <a:solidFill>
                  <a:schemeClr val="bg1"/>
                </a:solidFill>
                <a:effectLst/>
                <a:latin typeface="Times New Roman" panose="02020603050405020304" pitchFamily="18" charset="0"/>
                <a:cs typeface="Times New Roman" panose="02020603050405020304" pitchFamily="18" charset="0"/>
              </a:rPr>
              <a:t>Management of current input, memory, and history</a:t>
            </a:r>
            <a:r>
              <a:rPr lang="en" sz="32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3000" dirty="0">
              <a:solidFill>
                <a:srgbClr val="FFFFFF"/>
              </a:solidFill>
              <a:latin typeface="Times New Roman" panose="02020603050405020304" pitchFamily="18" charset="0"/>
              <a:cs typeface="Times New Roman" panose="02020603050405020304" pitchFamily="18" charset="0"/>
            </a:endParaRPr>
          </a:p>
        </p:txBody>
      </p:sp>
      <p:sp>
        <p:nvSpPr>
          <p:cNvPr id="20" name="TextBox 20"/>
          <p:cNvSpPr txBox="1"/>
          <p:nvPr/>
        </p:nvSpPr>
        <p:spPr>
          <a:xfrm>
            <a:off x="7366399" y="6608447"/>
            <a:ext cx="7903982" cy="2693045"/>
          </a:xfrm>
          <a:prstGeom prst="rect">
            <a:avLst/>
          </a:prstGeom>
        </p:spPr>
        <p:txBody>
          <a:bodyPr lIns="0" tIns="0" rIns="0" bIns="0" rtlCol="0" anchor="t">
            <a:spAutoFit/>
          </a:bodyPr>
          <a:lstStyle/>
          <a:p>
            <a:pPr marL="647695" lvl="1" indent="-323847">
              <a:lnSpc>
                <a:spcPts val="3509"/>
              </a:lnSpc>
              <a:buFont typeface="Arial"/>
              <a:buChar char="•"/>
            </a:pPr>
            <a:r>
              <a:rPr lang="en" sz="3200" b="0" i="0" u="none" strike="noStrike" dirty="0">
                <a:solidFill>
                  <a:schemeClr val="bg1"/>
                </a:solidFill>
                <a:effectLst/>
                <a:latin typeface="Times New Roman" panose="02020603050405020304" pitchFamily="18" charset="0"/>
                <a:cs typeface="Times New Roman" panose="02020603050405020304" pitchFamily="18" charset="0"/>
              </a:rPr>
              <a:t>press(event): Handling user inputs and executing calculations</a:t>
            </a:r>
            <a:r>
              <a:rPr lang="en-US" sz="3200" dirty="0">
                <a:solidFill>
                  <a:schemeClr val="bg1"/>
                </a:solidFill>
                <a:latin typeface="Times New Roman" panose="02020603050405020304" pitchFamily="18" charset="0"/>
                <a:cs typeface="Times New Roman" panose="02020603050405020304" pitchFamily="18" charset="0"/>
              </a:rPr>
              <a:t>.</a:t>
            </a:r>
          </a:p>
          <a:p>
            <a:pPr marL="647695" lvl="1" indent="-323847">
              <a:lnSpc>
                <a:spcPts val="3509"/>
              </a:lnSpc>
              <a:buFont typeface="Arial"/>
              <a:buChar char="•"/>
            </a:pPr>
            <a:r>
              <a:rPr lang="en" sz="3200" b="0" i="0" u="none" strike="noStrike" dirty="0">
                <a:solidFill>
                  <a:schemeClr val="bg1"/>
                </a:solidFill>
                <a:effectLst/>
                <a:latin typeface="Times New Roman" panose="02020603050405020304" pitchFamily="18" charset="0"/>
                <a:cs typeface="Times New Roman" panose="02020603050405020304" pitchFamily="18" charset="0"/>
              </a:rPr>
              <a:t>changeModeEvent(): Switching between basic and advanced mode</a:t>
            </a:r>
            <a:r>
              <a:rPr lang="en-US" sz="3200" dirty="0">
                <a:solidFill>
                  <a:schemeClr val="bg1"/>
                </a:solidFill>
                <a:latin typeface="Times New Roman" panose="02020603050405020304" pitchFamily="18" charset="0"/>
                <a:cs typeface="Times New Roman" panose="02020603050405020304" pitchFamily="18" charset="0"/>
              </a:rPr>
              <a:t>.</a:t>
            </a:r>
          </a:p>
          <a:p>
            <a:pPr marL="647695" lvl="1" indent="-323847">
              <a:lnSpc>
                <a:spcPts val="3509"/>
              </a:lnSpc>
              <a:buFont typeface="Arial"/>
              <a:buChar char="•"/>
            </a:pPr>
            <a:r>
              <a:rPr lang="en" sz="3200" b="0" i="0" u="none" strike="noStrike" dirty="0">
                <a:solidFill>
                  <a:schemeClr val="bg1"/>
                </a:solidFill>
                <a:effectLst/>
                <a:latin typeface="Times New Roman" panose="02020603050405020304" pitchFamily="18" charset="0"/>
                <a:cs typeface="Times New Roman" panose="02020603050405020304" pitchFamily="18" charset="0"/>
              </a:rPr>
              <a:t>Data and state management</a:t>
            </a:r>
            <a:r>
              <a:rPr lang="en-US" sz="3200" dirty="0">
                <a:solidFill>
                  <a:srgbClr val="FFFFFF"/>
                </a:solidFill>
                <a:latin typeface="Roboto Condensed"/>
              </a:rPr>
              <a:t>.</a:t>
            </a:r>
          </a:p>
          <a:p>
            <a:pPr>
              <a:lnSpc>
                <a:spcPts val="3509"/>
              </a:lnSpc>
            </a:pPr>
            <a:endParaRPr lang="en-US" sz="3000" dirty="0">
              <a:solidFill>
                <a:srgbClr val="FFFFFF"/>
              </a:solidFill>
              <a:latin typeface="Roboto Condensed"/>
            </a:endParaRPr>
          </a:p>
        </p:txBody>
      </p:sp>
      <p:sp>
        <p:nvSpPr>
          <p:cNvPr id="21" name="TextBox 21"/>
          <p:cNvSpPr txBox="1"/>
          <p:nvPr/>
        </p:nvSpPr>
        <p:spPr>
          <a:xfrm rot="5400000">
            <a:off x="14195235" y="4063995"/>
            <a:ext cx="7056458" cy="1901161"/>
          </a:xfrm>
          <a:prstGeom prst="rect">
            <a:avLst/>
          </a:prstGeom>
        </p:spPr>
        <p:txBody>
          <a:bodyPr lIns="0" tIns="0" rIns="0" bIns="0" rtlCol="0" anchor="t">
            <a:spAutoFit/>
          </a:bodyPr>
          <a:lstStyle/>
          <a:p>
            <a:pPr algn="ctr">
              <a:lnSpc>
                <a:spcPts val="4914"/>
              </a:lnSpc>
            </a:pPr>
            <a:r>
              <a:rPr lang="en" sz="5400" b="1"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Development of the Calculator Logic with Vue.js</a:t>
            </a:r>
            <a:endParaRPr lang="en-US" sz="54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5521075" y="-377508"/>
            <a:ext cx="27488974" cy="3086100"/>
            <a:chOff x="0" y="0"/>
            <a:chExt cx="7239895" cy="812800"/>
          </a:xfrm>
        </p:grpSpPr>
        <p:sp>
          <p:nvSpPr>
            <p:cNvPr id="3" name="Freeform 3"/>
            <p:cNvSpPr/>
            <p:nvPr/>
          </p:nvSpPr>
          <p:spPr>
            <a:xfrm>
              <a:off x="0" y="0"/>
              <a:ext cx="7239895" cy="812800"/>
            </a:xfrm>
            <a:custGeom>
              <a:avLst/>
              <a:gdLst/>
              <a:ahLst/>
              <a:cxnLst/>
              <a:rect l="l" t="t" r="r" b="b"/>
              <a:pathLst>
                <a:path w="7239895" h="812800">
                  <a:moveTo>
                    <a:pt x="0" y="0"/>
                  </a:moveTo>
                  <a:lnTo>
                    <a:pt x="7239895" y="0"/>
                  </a:lnTo>
                  <a:lnTo>
                    <a:pt x="7239895" y="812800"/>
                  </a:lnTo>
                  <a:lnTo>
                    <a:pt x="0" y="812800"/>
                  </a:lnTo>
                  <a:close/>
                </a:path>
              </a:pathLst>
            </a:custGeom>
            <a:solidFill>
              <a:srgbClr val="35858B"/>
            </a:solidFill>
          </p:spPr>
          <p:txBody>
            <a:bodyPr/>
            <a:lstStyle/>
            <a:p>
              <a:endParaRPr lang="el-GR"/>
            </a:p>
          </p:txBody>
        </p:sp>
        <p:sp>
          <p:nvSpPr>
            <p:cNvPr id="4" name="TextBox 4"/>
            <p:cNvSpPr txBox="1"/>
            <p:nvPr/>
          </p:nvSpPr>
          <p:spPr>
            <a:xfrm>
              <a:off x="0" y="-38100"/>
              <a:ext cx="7239895" cy="850900"/>
            </a:xfrm>
            <a:prstGeom prst="rect">
              <a:avLst/>
            </a:prstGeom>
          </p:spPr>
          <p:txBody>
            <a:bodyPr lIns="50800" tIns="50800" rIns="50800" bIns="50800" rtlCol="0" anchor="ctr"/>
            <a:lstStyle/>
            <a:p>
              <a:pPr algn="ctr">
                <a:lnSpc>
                  <a:spcPts val="2659"/>
                </a:lnSpc>
                <a:spcBef>
                  <a:spcPct val="0"/>
                </a:spcBef>
              </a:pPr>
              <a:endParaRPr dirty="0"/>
            </a:p>
          </p:txBody>
        </p:sp>
      </p:grpSp>
      <p:sp>
        <p:nvSpPr>
          <p:cNvPr id="5" name="Freeform 5"/>
          <p:cNvSpPr/>
          <p:nvPr/>
        </p:nvSpPr>
        <p:spPr>
          <a:xfrm rot="-10800000">
            <a:off x="1" y="2339061"/>
            <a:ext cx="18476614" cy="739065"/>
          </a:xfrm>
          <a:custGeom>
            <a:avLst/>
            <a:gdLst/>
            <a:ahLst/>
            <a:cxnLst/>
            <a:rect l="l" t="t" r="r" b="b"/>
            <a:pathLst>
              <a:path w="18476613" h="739065">
                <a:moveTo>
                  <a:pt x="0" y="0"/>
                </a:moveTo>
                <a:lnTo>
                  <a:pt x="18476613" y="0"/>
                </a:lnTo>
                <a:lnTo>
                  <a:pt x="18476613" y="739064"/>
                </a:lnTo>
                <a:lnTo>
                  <a:pt x="0" y="739064"/>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sp>
        <p:nvSpPr>
          <p:cNvPr id="6" name="Freeform 6"/>
          <p:cNvSpPr/>
          <p:nvPr/>
        </p:nvSpPr>
        <p:spPr>
          <a:xfrm>
            <a:off x="0" y="-1086438"/>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
        <p:nvSpPr>
          <p:cNvPr id="7" name="Freeform 7"/>
          <p:cNvSpPr/>
          <p:nvPr/>
        </p:nvSpPr>
        <p:spPr>
          <a:xfrm rot="-10800000">
            <a:off x="13297376" y="-1086438"/>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
        <p:nvSpPr>
          <p:cNvPr id="8" name="Freeform 8"/>
          <p:cNvSpPr/>
          <p:nvPr/>
        </p:nvSpPr>
        <p:spPr>
          <a:xfrm rot="-10800000">
            <a:off x="-1515845" y="3507259"/>
            <a:ext cx="8551738" cy="5751044"/>
          </a:xfrm>
          <a:custGeom>
            <a:avLst/>
            <a:gdLst/>
            <a:ahLst/>
            <a:cxnLst/>
            <a:rect l="l" t="t" r="r" b="b"/>
            <a:pathLst>
              <a:path w="8551737" h="5751043">
                <a:moveTo>
                  <a:pt x="0" y="0"/>
                </a:moveTo>
                <a:lnTo>
                  <a:pt x="8551737" y="0"/>
                </a:lnTo>
                <a:lnTo>
                  <a:pt x="8551737" y="5751043"/>
                </a:lnTo>
                <a:lnTo>
                  <a:pt x="0" y="5751043"/>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p:spPr>
        <p:txBody>
          <a:bodyPr/>
          <a:lstStyle/>
          <a:p>
            <a:endParaRPr lang="el-GR"/>
          </a:p>
        </p:txBody>
      </p:sp>
      <p:grpSp>
        <p:nvGrpSpPr>
          <p:cNvPr id="9" name="Group 9"/>
          <p:cNvGrpSpPr>
            <a:grpSpLocks noChangeAspect="1"/>
          </p:cNvGrpSpPr>
          <p:nvPr/>
        </p:nvGrpSpPr>
        <p:grpSpPr>
          <a:xfrm>
            <a:off x="717433" y="5102768"/>
            <a:ext cx="5809170" cy="3595952"/>
            <a:chOff x="0" y="0"/>
            <a:chExt cx="6973570" cy="4316730"/>
          </a:xfrm>
        </p:grpSpPr>
        <p:sp>
          <p:nvSpPr>
            <p:cNvPr id="10" name="Freeform 10"/>
            <p:cNvSpPr/>
            <p:nvPr/>
          </p:nvSpPr>
          <p:spPr>
            <a:xfrm>
              <a:off x="0" y="0"/>
              <a:ext cx="6973570" cy="4316730"/>
            </a:xfrm>
            <a:custGeom>
              <a:avLst/>
              <a:gdLst/>
              <a:ahLst/>
              <a:cxnLst/>
              <a:rect l="l" t="t" r="r" b="b"/>
              <a:pathLst>
                <a:path w="6973570" h="4316730">
                  <a:moveTo>
                    <a:pt x="6228080" y="0"/>
                  </a:moveTo>
                  <a:lnTo>
                    <a:pt x="0" y="0"/>
                  </a:lnTo>
                  <a:lnTo>
                    <a:pt x="0" y="4316730"/>
                  </a:lnTo>
                  <a:lnTo>
                    <a:pt x="6973570" y="4316730"/>
                  </a:lnTo>
                  <a:lnTo>
                    <a:pt x="6973570" y="745490"/>
                  </a:lnTo>
                  <a:close/>
                </a:path>
              </a:pathLst>
            </a:custGeom>
            <a:blipFill>
              <a:blip r:embed="rId8" cstate="print"/>
              <a:stretch>
                <a:fillRect t="-3815" b="-3815"/>
              </a:stretch>
            </a:blipFill>
          </p:spPr>
          <p:txBody>
            <a:bodyPr/>
            <a:lstStyle/>
            <a:p>
              <a:endParaRPr lang="el-GR"/>
            </a:p>
          </p:txBody>
        </p:sp>
        <p:sp>
          <p:nvSpPr>
            <p:cNvPr id="11" name="Freeform 11"/>
            <p:cNvSpPr/>
            <p:nvPr/>
          </p:nvSpPr>
          <p:spPr>
            <a:xfrm>
              <a:off x="6228080" y="0"/>
              <a:ext cx="745490" cy="745490"/>
            </a:xfrm>
            <a:custGeom>
              <a:avLst/>
              <a:gdLst/>
              <a:ahLst/>
              <a:cxnLst/>
              <a:rect l="l" t="t" r="r" b="b"/>
              <a:pathLst>
                <a:path w="745490" h="745490">
                  <a:moveTo>
                    <a:pt x="0" y="0"/>
                  </a:moveTo>
                  <a:lnTo>
                    <a:pt x="0" y="745490"/>
                  </a:lnTo>
                  <a:lnTo>
                    <a:pt x="745490" y="745490"/>
                  </a:lnTo>
                  <a:close/>
                </a:path>
              </a:pathLst>
            </a:custGeom>
            <a:solidFill>
              <a:srgbClr val="35858B"/>
            </a:solidFill>
          </p:spPr>
          <p:txBody>
            <a:bodyPr/>
            <a:lstStyle/>
            <a:p>
              <a:endParaRPr lang="el-GR"/>
            </a:p>
          </p:txBody>
        </p:sp>
      </p:grpSp>
      <p:grpSp>
        <p:nvGrpSpPr>
          <p:cNvPr id="12" name="Group 12"/>
          <p:cNvGrpSpPr/>
          <p:nvPr/>
        </p:nvGrpSpPr>
        <p:grpSpPr>
          <a:xfrm>
            <a:off x="7636871" y="6759770"/>
            <a:ext cx="188514" cy="18851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FEFF"/>
            </a:solidFill>
          </p:spPr>
          <p:txBody>
            <a:bodyPr/>
            <a:lstStyle/>
            <a:p>
              <a:endParaRPr lang="el-GR"/>
            </a:p>
          </p:txBody>
        </p:sp>
        <p:sp>
          <p:nvSpPr>
            <p:cNvPr id="14" name="TextBox 14"/>
            <p:cNvSpPr txBox="1"/>
            <p:nvPr/>
          </p:nvSpPr>
          <p:spPr>
            <a:xfrm>
              <a:off x="76200" y="66675"/>
              <a:ext cx="660400" cy="669925"/>
            </a:xfrm>
            <a:prstGeom prst="rect">
              <a:avLst/>
            </a:prstGeom>
          </p:spPr>
          <p:txBody>
            <a:bodyPr lIns="50800" tIns="50800" rIns="50800" bIns="50800" rtlCol="0" anchor="ctr"/>
            <a:lstStyle/>
            <a:p>
              <a:pPr algn="ctr">
                <a:lnSpc>
                  <a:spcPts val="700"/>
                </a:lnSpc>
                <a:spcBef>
                  <a:spcPct val="0"/>
                </a:spcBef>
              </a:pPr>
              <a:endParaRPr dirty="0"/>
            </a:p>
          </p:txBody>
        </p:sp>
      </p:grpSp>
      <p:sp>
        <p:nvSpPr>
          <p:cNvPr id="15" name="TextBox 15"/>
          <p:cNvSpPr txBox="1"/>
          <p:nvPr/>
        </p:nvSpPr>
        <p:spPr>
          <a:xfrm>
            <a:off x="5615773" y="352526"/>
            <a:ext cx="7056458" cy="1923604"/>
          </a:xfrm>
          <a:prstGeom prst="rect">
            <a:avLst/>
          </a:prstGeom>
        </p:spPr>
        <p:txBody>
          <a:bodyPr lIns="0" tIns="0" rIns="0" bIns="0" rtlCol="0" anchor="t">
            <a:spAutoFit/>
          </a:bodyPr>
          <a:lstStyle/>
          <a:p>
            <a:pPr algn="ctr">
              <a:lnSpc>
                <a:spcPts val="7487"/>
              </a:lnSpc>
            </a:pPr>
            <a:r>
              <a:rPr lang="en" sz="6600" b="1" i="0" u="none" strike="noStrike" dirty="0">
                <a:solidFill>
                  <a:schemeClr val="bg1"/>
                </a:solidFill>
                <a:effectLst/>
                <a:latin typeface="-webkit-standard"/>
              </a:rPr>
              <a:t>Definition of the Vue Instance</a:t>
            </a:r>
            <a:endParaRPr lang="en-US" sz="6400" b="1" dirty="0">
              <a:solidFill>
                <a:schemeClr val="bg1"/>
              </a:solidFill>
              <a:latin typeface="Roboto Condensed Bold"/>
            </a:endParaRPr>
          </a:p>
        </p:txBody>
      </p:sp>
      <p:sp>
        <p:nvSpPr>
          <p:cNvPr id="16" name="TextBox 16"/>
          <p:cNvSpPr txBox="1"/>
          <p:nvPr/>
        </p:nvSpPr>
        <p:spPr>
          <a:xfrm>
            <a:off x="7346664" y="3550755"/>
            <a:ext cx="10651132" cy="1795363"/>
          </a:xfrm>
          <a:prstGeom prst="rect">
            <a:avLst/>
          </a:prstGeom>
        </p:spPr>
        <p:txBody>
          <a:bodyPr lIns="0" tIns="0" rIns="0" bIns="0" rtlCol="0" anchor="t">
            <a:spAutoFit/>
          </a:bodyPr>
          <a:lstStyle/>
          <a:p>
            <a:pPr>
              <a:lnSpc>
                <a:spcPts val="3509"/>
              </a:lnSpc>
            </a:pPr>
            <a:r>
              <a:rPr lang="en" sz="320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Creating the Vue instance allows for connection with the calculator's DOM element, enabling direct interaction with the user interface. This connection ensures that changes in the data are immediately reflected on the screen.</a:t>
            </a:r>
            <a:endParaRPr lang="en-US" sz="30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7" name="TextBox 17"/>
          <p:cNvSpPr txBox="1"/>
          <p:nvPr/>
        </p:nvSpPr>
        <p:spPr>
          <a:xfrm>
            <a:off x="8223415" y="6382778"/>
            <a:ext cx="9774382" cy="4142160"/>
          </a:xfrm>
          <a:prstGeom prst="rect">
            <a:avLst/>
          </a:prstGeom>
        </p:spPr>
        <p:txBody>
          <a:bodyPr wrap="square" lIns="0" tIns="0" rIns="0" bIns="0" rtlCol="0" anchor="t">
            <a:spAutoFit/>
          </a:bodyPr>
          <a:lstStyle/>
          <a:p>
            <a:pPr algn="l">
              <a:lnSpc>
                <a:spcPct val="150000"/>
              </a:lnSpc>
            </a:pPr>
            <a:r>
              <a:rPr lang="en" sz="3200" b="0" i="1" u="none" strike="noStrike" dirty="0">
                <a:solidFill>
                  <a:schemeClr val="bg1"/>
                </a:solidFill>
                <a:effectLst/>
                <a:latin typeface="Times New Roman" panose="02020603050405020304" pitchFamily="18" charset="0"/>
                <a:cs typeface="Times New Roman" panose="02020603050405020304" pitchFamily="18" charset="0"/>
              </a:rPr>
              <a:t>Vue.js enables immediate and dynamic updating of the application's content, enhancing interactivity and user experience. Any change in the application's data or states automatically updates the page content without the need for a refresh.</a:t>
            </a:r>
            <a:endParaRPr lang="en-US" sz="3000" i="1" dirty="0">
              <a:solidFill>
                <a:schemeClr val="bg1"/>
              </a:solidFill>
              <a:latin typeface="Times New Roman" panose="02020603050405020304" pitchFamily="18" charset="0"/>
              <a:cs typeface="Times New Roman" panose="02020603050405020304" pitchFamily="18" charset="0"/>
            </a:endParaRPr>
          </a:p>
          <a:p>
            <a:pPr>
              <a:lnSpc>
                <a:spcPts val="3509"/>
              </a:lnSpc>
            </a:pPr>
            <a:endParaRPr lang="en-US" sz="3000" dirty="0">
              <a:solidFill>
                <a:srgbClr val="FFFFFF"/>
              </a:solidFill>
              <a:latin typeface="Roboto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5170375" y="6665718"/>
            <a:ext cx="27488974" cy="5102625"/>
            <a:chOff x="0" y="0"/>
            <a:chExt cx="7239895" cy="1343901"/>
          </a:xfrm>
        </p:grpSpPr>
        <p:sp>
          <p:nvSpPr>
            <p:cNvPr id="3" name="Freeform 3"/>
            <p:cNvSpPr/>
            <p:nvPr/>
          </p:nvSpPr>
          <p:spPr>
            <a:xfrm>
              <a:off x="0" y="0"/>
              <a:ext cx="7239895" cy="1343901"/>
            </a:xfrm>
            <a:custGeom>
              <a:avLst/>
              <a:gdLst/>
              <a:ahLst/>
              <a:cxnLst/>
              <a:rect l="l" t="t" r="r" b="b"/>
              <a:pathLst>
                <a:path w="7239895" h="1343901">
                  <a:moveTo>
                    <a:pt x="0" y="0"/>
                  </a:moveTo>
                  <a:lnTo>
                    <a:pt x="7239895" y="0"/>
                  </a:lnTo>
                  <a:lnTo>
                    <a:pt x="7239895" y="1343901"/>
                  </a:lnTo>
                  <a:lnTo>
                    <a:pt x="0" y="1343901"/>
                  </a:lnTo>
                  <a:close/>
                </a:path>
              </a:pathLst>
            </a:custGeom>
            <a:solidFill>
              <a:srgbClr val="35858B"/>
            </a:solidFill>
          </p:spPr>
          <p:txBody>
            <a:bodyPr/>
            <a:lstStyle/>
            <a:p>
              <a:endParaRPr lang="el-GR"/>
            </a:p>
          </p:txBody>
        </p:sp>
        <p:sp>
          <p:nvSpPr>
            <p:cNvPr id="4" name="TextBox 4"/>
            <p:cNvSpPr txBox="1"/>
            <p:nvPr/>
          </p:nvSpPr>
          <p:spPr>
            <a:xfrm>
              <a:off x="0" y="-38100"/>
              <a:ext cx="7239895" cy="1382001"/>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5" name="Group 5"/>
          <p:cNvGrpSpPr/>
          <p:nvPr/>
        </p:nvGrpSpPr>
        <p:grpSpPr>
          <a:xfrm>
            <a:off x="438376" y="379927"/>
            <a:ext cx="17235900" cy="5406425"/>
            <a:chOff x="0" y="0"/>
            <a:chExt cx="22981200" cy="7208567"/>
          </a:xfrm>
        </p:grpSpPr>
        <p:pic>
          <p:nvPicPr>
            <p:cNvPr id="6" name="Picture 6"/>
            <p:cNvPicPr>
              <a:picLocks noChangeAspect="1"/>
            </p:cNvPicPr>
            <p:nvPr/>
          </p:nvPicPr>
          <p:blipFill>
            <a:blip r:embed="rId2" cstate="print"/>
            <a:srcRect l="17792" r="17792"/>
            <a:stretch>
              <a:fillRect/>
            </a:stretch>
          </p:blipFill>
          <p:spPr>
            <a:xfrm>
              <a:off x="0" y="0"/>
              <a:ext cx="11325500" cy="7208567"/>
            </a:xfrm>
            <a:prstGeom prst="rect">
              <a:avLst/>
            </a:prstGeom>
          </p:spPr>
        </p:pic>
        <p:pic>
          <p:nvPicPr>
            <p:cNvPr id="7" name="Picture 7"/>
            <p:cNvPicPr>
              <a:picLocks noChangeAspect="1"/>
            </p:cNvPicPr>
            <p:nvPr/>
          </p:nvPicPr>
          <p:blipFill>
            <a:blip r:embed="rId3" cstate="print"/>
            <a:srcRect t="27210" b="27210"/>
            <a:stretch>
              <a:fillRect/>
            </a:stretch>
          </p:blipFill>
          <p:spPr>
            <a:xfrm>
              <a:off x="11655700" y="0"/>
              <a:ext cx="11325500" cy="3439183"/>
            </a:xfrm>
            <a:prstGeom prst="rect">
              <a:avLst/>
            </a:prstGeom>
          </p:spPr>
        </p:pic>
        <p:pic>
          <p:nvPicPr>
            <p:cNvPr id="8" name="Picture 8"/>
            <p:cNvPicPr>
              <a:picLocks noChangeAspect="1"/>
            </p:cNvPicPr>
            <p:nvPr/>
          </p:nvPicPr>
          <p:blipFill>
            <a:blip r:embed="rId4" cstate="print"/>
            <a:srcRect t="52801" b="1619"/>
            <a:stretch>
              <a:fillRect/>
            </a:stretch>
          </p:blipFill>
          <p:spPr>
            <a:xfrm>
              <a:off x="11655700" y="3769383"/>
              <a:ext cx="11325500" cy="3439183"/>
            </a:xfrm>
            <a:prstGeom prst="rect">
              <a:avLst/>
            </a:prstGeom>
          </p:spPr>
        </p:pic>
      </p:grpSp>
      <p:sp>
        <p:nvSpPr>
          <p:cNvPr id="9" name="Freeform 9"/>
          <p:cNvSpPr/>
          <p:nvPr/>
        </p:nvSpPr>
        <p:spPr>
          <a:xfrm rot="-10800000">
            <a:off x="-94307" y="6296186"/>
            <a:ext cx="18476614" cy="739065"/>
          </a:xfrm>
          <a:custGeom>
            <a:avLst/>
            <a:gdLst/>
            <a:ahLst/>
            <a:cxnLst/>
            <a:rect l="l" t="t" r="r" b="b"/>
            <a:pathLst>
              <a:path w="18476613" h="739065">
                <a:moveTo>
                  <a:pt x="0" y="0"/>
                </a:moveTo>
                <a:lnTo>
                  <a:pt x="18476614" y="0"/>
                </a:lnTo>
                <a:lnTo>
                  <a:pt x="18476614" y="739064"/>
                </a:lnTo>
                <a:lnTo>
                  <a:pt x="0" y="739064"/>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txBody>
          <a:bodyPr/>
          <a:lstStyle/>
          <a:p>
            <a:endParaRPr lang="el-GR"/>
          </a:p>
        </p:txBody>
      </p:sp>
      <p:sp>
        <p:nvSpPr>
          <p:cNvPr id="10" name="TextBox 10"/>
          <p:cNvSpPr txBox="1"/>
          <p:nvPr/>
        </p:nvSpPr>
        <p:spPr>
          <a:xfrm>
            <a:off x="1028699" y="7559124"/>
            <a:ext cx="6210298" cy="1923604"/>
          </a:xfrm>
          <a:prstGeom prst="rect">
            <a:avLst/>
          </a:prstGeom>
        </p:spPr>
        <p:txBody>
          <a:bodyPr wrap="square" lIns="0" tIns="0" rIns="0" bIns="0" rtlCol="0" anchor="t">
            <a:spAutoFit/>
          </a:bodyPr>
          <a:lstStyle/>
          <a:p>
            <a:pPr>
              <a:lnSpc>
                <a:spcPts val="7487"/>
              </a:lnSpc>
            </a:pPr>
            <a:r>
              <a:rPr lang="en" sz="6600" b="1" i="0" u="none" strike="noStrike" dirty="0">
                <a:solidFill>
                  <a:schemeClr val="bg1"/>
                </a:solidFill>
                <a:effectLst/>
                <a:latin typeface="-webkit-standard"/>
              </a:rPr>
              <a:t>Definition of</a:t>
            </a:r>
          </a:p>
          <a:p>
            <a:pPr>
              <a:lnSpc>
                <a:spcPts val="7487"/>
              </a:lnSpc>
            </a:pPr>
            <a:r>
              <a:rPr lang="en" sz="6600" b="1" i="0" u="none" strike="noStrike" dirty="0">
                <a:solidFill>
                  <a:schemeClr val="bg1"/>
                </a:solidFill>
                <a:effectLst/>
                <a:latin typeface="-webkit-standard"/>
              </a:rPr>
              <a:t>    the Data</a:t>
            </a:r>
            <a:endParaRPr lang="en-US" sz="6400" b="1" dirty="0">
              <a:solidFill>
                <a:schemeClr val="bg1"/>
              </a:solidFill>
              <a:latin typeface="Roboto Condensed Bold"/>
            </a:endParaRPr>
          </a:p>
        </p:txBody>
      </p:sp>
      <p:sp>
        <p:nvSpPr>
          <p:cNvPr id="11" name="AutoShape 11"/>
          <p:cNvSpPr/>
          <p:nvPr/>
        </p:nvSpPr>
        <p:spPr>
          <a:xfrm rot="-5400000">
            <a:off x="4729225" y="8599389"/>
            <a:ext cx="2166254" cy="0"/>
          </a:xfrm>
          <a:prstGeom prst="line">
            <a:avLst/>
          </a:prstGeom>
          <a:ln w="66675" cap="flat">
            <a:solidFill>
              <a:srgbClr val="AEFEFF"/>
            </a:solidFill>
            <a:prstDash val="solid"/>
            <a:headEnd type="none" w="sm" len="sm"/>
            <a:tailEnd type="none" w="sm" len="sm"/>
          </a:ln>
        </p:spPr>
        <p:txBody>
          <a:bodyPr/>
          <a:lstStyle/>
          <a:p>
            <a:endParaRPr lang="el-GR"/>
          </a:p>
        </p:txBody>
      </p:sp>
      <p:sp>
        <p:nvSpPr>
          <p:cNvPr id="12" name="TextBox 12"/>
          <p:cNvSpPr txBox="1"/>
          <p:nvPr/>
        </p:nvSpPr>
        <p:spPr>
          <a:xfrm>
            <a:off x="6307808" y="7540076"/>
            <a:ext cx="11366468" cy="3141886"/>
          </a:xfrm>
          <a:prstGeom prst="rect">
            <a:avLst/>
          </a:prstGeom>
        </p:spPr>
        <p:txBody>
          <a:bodyPr lIns="0" tIns="0" rIns="0" bIns="0" rtlCol="0" anchor="t">
            <a:spAutoFit/>
          </a:bodyPr>
          <a:lstStyle/>
          <a:p>
            <a:pPr marL="647695" lvl="1" indent="-323847">
              <a:lnSpc>
                <a:spcPts val="3509"/>
              </a:lnSpc>
              <a:buFont typeface="Arial"/>
              <a:buChar char="•"/>
            </a:pPr>
            <a:r>
              <a:rPr lang="en" sz="320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Definition of initial values for current input, memory, and calculation history</a:t>
            </a:r>
            <a:r>
              <a:rPr lang="en-US" sz="30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marL="647695" lvl="1" indent="-323847">
              <a:lnSpc>
                <a:spcPts val="3509"/>
              </a:lnSpc>
              <a:buFont typeface="Arial"/>
              <a:buChar char="•"/>
            </a:pPr>
            <a:r>
              <a:rPr lang="en" sz="320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Monitoring and updating the values entered by the user</a:t>
            </a:r>
            <a:r>
              <a:rPr lang="en-US" sz="30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marL="647695" lvl="1" indent="-323847">
              <a:lnSpc>
                <a:spcPts val="3509"/>
              </a:lnSpc>
              <a:buFont typeface="Arial"/>
              <a:buChar char="•"/>
            </a:pPr>
            <a:r>
              <a:rPr lang="en" sz="320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Storing values in memory for future calculations.</a:t>
            </a:r>
            <a:r>
              <a:rPr lang="en-US" sz="30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marL="647695" lvl="1" indent="-323847">
              <a:lnSpc>
                <a:spcPts val="3509"/>
              </a:lnSpc>
              <a:buFont typeface="Arial"/>
              <a:buChar char="•"/>
            </a:pPr>
            <a:r>
              <a:rPr lang="en" sz="320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Maintaining and managing calculation history for reference</a:t>
            </a:r>
            <a:r>
              <a:rPr lang="en-US" sz="30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a:lnSpc>
                <a:spcPts val="3509"/>
              </a:lnSpc>
            </a:pPr>
            <a:endParaRPr lang="en-US" sz="3000" dirty="0">
              <a:solidFill>
                <a:srgbClr val="FFFFFF"/>
              </a:solidFill>
              <a:latin typeface="Roboto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2" name="TextBox 2"/>
          <p:cNvSpPr txBox="1"/>
          <p:nvPr/>
        </p:nvSpPr>
        <p:spPr>
          <a:xfrm>
            <a:off x="457200" y="2956529"/>
            <a:ext cx="17297400" cy="4732065"/>
          </a:xfrm>
          <a:prstGeom prst="rect">
            <a:avLst/>
          </a:prstGeom>
        </p:spPr>
        <p:txBody>
          <a:bodyPr wrap="square" lIns="0" tIns="0" rIns="0" bIns="0" rtlCol="0" anchor="t">
            <a:spAutoFit/>
          </a:bodyPr>
          <a:lstStyle/>
          <a:p>
            <a:pPr>
              <a:lnSpc>
                <a:spcPts val="4062"/>
              </a:lnSpc>
            </a:pPr>
            <a:r>
              <a:rPr lang="en-US" sz="3400" dirty="0">
                <a:solidFill>
                  <a:srgbClr val="3DEDE8"/>
                </a:solidFill>
                <a:latin typeface="Roboto Condensed Bold"/>
              </a:rPr>
              <a:t>    press(event)</a:t>
            </a:r>
          </a:p>
          <a:p>
            <a:pPr marL="1206929" lvl="2" indent="-374867">
              <a:lnSpc>
                <a:spcPts val="4062"/>
              </a:lnSpc>
              <a:buFont typeface="Arial"/>
              <a:buChar char="•"/>
            </a:pPr>
            <a:r>
              <a:rPr lang="en" sz="36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  Handling user inputs and performing calculations</a:t>
            </a:r>
            <a:r>
              <a:rPr lang="en-US" sz="34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marL="1206929" lvl="2" indent="-374867">
              <a:lnSpc>
                <a:spcPts val="4062"/>
              </a:lnSpc>
              <a:buFont typeface="Arial"/>
              <a:buChar char="•"/>
            </a:pPr>
            <a:r>
              <a:rPr lang="en" sz="36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  Updating the screen with the results of the calculations</a:t>
            </a:r>
            <a:r>
              <a:rPr lang="en" sz="3600" b="0" i="0" u="none" strike="noStrike" dirty="0">
                <a:solidFill>
                  <a:schemeClr val="bg1"/>
                </a:solidFill>
                <a:effectLst/>
                <a:latin typeface="-webkit-standard"/>
              </a:rPr>
              <a:t>.</a:t>
            </a:r>
          </a:p>
          <a:p>
            <a:pPr marL="374865" lvl="1">
              <a:lnSpc>
                <a:spcPts val="4062"/>
              </a:lnSpc>
            </a:pPr>
            <a:r>
              <a:rPr lang="en-US" sz="3400" dirty="0">
                <a:solidFill>
                  <a:srgbClr val="3DEDE8"/>
                </a:solidFill>
                <a:latin typeface="Roboto Condensed Bold"/>
              </a:rPr>
              <a:t>changeModeEvent()</a:t>
            </a:r>
          </a:p>
          <a:p>
            <a:pPr marL="1206929" lvl="2" indent="-374867">
              <a:lnSpc>
                <a:spcPts val="4062"/>
              </a:lnSpc>
              <a:buFont typeface="Arial"/>
              <a:buChar char="•"/>
            </a:pPr>
            <a:r>
              <a:rPr lang="en" sz="36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  Switching between basic and advanced modes of the calculator.</a:t>
            </a:r>
          </a:p>
          <a:p>
            <a:pPr marL="1206929" lvl="2" indent="-374867">
              <a:lnSpc>
                <a:spcPts val="4062"/>
              </a:lnSpc>
              <a:buFont typeface="Arial"/>
              <a:buChar char="•"/>
            </a:pPr>
            <a:r>
              <a:rPr lang="en" sz="36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  Adjusting functionality to meet the user's needs</a:t>
            </a:r>
            <a:r>
              <a:rPr lang="en" sz="3600" b="0" i="0" u="none" strike="noStrike" dirty="0">
                <a:solidFill>
                  <a:schemeClr val="bg1"/>
                </a:solidFill>
                <a:effectLst/>
                <a:latin typeface="-webkit-standard"/>
              </a:rPr>
              <a:t>.</a:t>
            </a:r>
          </a:p>
          <a:p>
            <a:pPr marL="374865" lvl="1">
              <a:lnSpc>
                <a:spcPts val="4062"/>
              </a:lnSpc>
            </a:pPr>
            <a:r>
              <a:rPr lang="en" sz="3200" b="1"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Data and State Management</a:t>
            </a:r>
          </a:p>
          <a:p>
            <a:pPr marL="1403562" lvl="2" indent="-571500">
              <a:lnSpc>
                <a:spcPts val="4062"/>
              </a:lnSpc>
              <a:buFont typeface="Arial" panose="020B0604020202020204" pitchFamily="34" charset="0"/>
              <a:buChar char="•"/>
            </a:pPr>
            <a:r>
              <a:rPr lang="en" sz="36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Updating and monitoring the state of the calculator in real-time</a:t>
            </a:r>
          </a:p>
          <a:p>
            <a:pPr marL="1403562" lvl="2" indent="-571500">
              <a:lnSpc>
                <a:spcPts val="4062"/>
              </a:lnSpc>
              <a:buFont typeface="Arial" panose="020B0604020202020204" pitchFamily="34" charset="0"/>
              <a:buChar char="•"/>
            </a:pPr>
            <a:r>
              <a:rPr lang="en" sz="36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Managing the data entered and stored by the user.</a:t>
            </a:r>
            <a:endParaRPr lang="en-US" sz="34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 name="TextBox 3"/>
          <p:cNvSpPr txBox="1"/>
          <p:nvPr/>
        </p:nvSpPr>
        <p:spPr>
          <a:xfrm>
            <a:off x="872122" y="882305"/>
            <a:ext cx="11512044" cy="961802"/>
          </a:xfrm>
          <a:prstGeom prst="rect">
            <a:avLst/>
          </a:prstGeom>
        </p:spPr>
        <p:txBody>
          <a:bodyPr lIns="0" tIns="0" rIns="0" bIns="0" rtlCol="0" anchor="t">
            <a:spAutoFit/>
          </a:bodyPr>
          <a:lstStyle/>
          <a:p>
            <a:pPr>
              <a:lnSpc>
                <a:spcPts val="7487"/>
              </a:lnSpc>
            </a:pPr>
            <a:r>
              <a:rPr lang="en" sz="6600" b="1"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Implementation of Methods</a:t>
            </a:r>
            <a:endParaRPr lang="en-US" sz="6400" b="1" dirty="0">
              <a:solidFill>
                <a:srgbClr val="00FDFF"/>
              </a:solidFill>
              <a:latin typeface="Roboto" panose="02000000000000000000" pitchFamily="2" charset="0"/>
              <a:ea typeface="Roboto" panose="02000000000000000000" pitchFamily="2" charset="0"/>
              <a:cs typeface="Roboto" panose="02000000000000000000" pitchFamily="2" charset="0"/>
            </a:endParaRPr>
          </a:p>
        </p:txBody>
      </p:sp>
      <p:sp>
        <p:nvSpPr>
          <p:cNvPr id="4" name="Freeform 4"/>
          <p:cNvSpPr/>
          <p:nvPr/>
        </p:nvSpPr>
        <p:spPr>
          <a:xfrm rot="-10800000">
            <a:off x="-2614465" y="9258300"/>
            <a:ext cx="5933726" cy="924672"/>
          </a:xfrm>
          <a:custGeom>
            <a:avLst/>
            <a:gdLst/>
            <a:ahLst/>
            <a:cxnLst/>
            <a:rect l="l" t="t" r="r" b="b"/>
            <a:pathLst>
              <a:path w="5933725" h="924672">
                <a:moveTo>
                  <a:pt x="0" y="0"/>
                </a:moveTo>
                <a:lnTo>
                  <a:pt x="5933725" y="0"/>
                </a:lnTo>
                <a:lnTo>
                  <a:pt x="5933725" y="924672"/>
                </a:lnTo>
                <a:lnTo>
                  <a:pt x="0" y="924672"/>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sp>
        <p:nvSpPr>
          <p:cNvPr id="5" name="Freeform 5"/>
          <p:cNvSpPr/>
          <p:nvPr/>
        </p:nvSpPr>
        <p:spPr>
          <a:xfrm rot="-10800000">
            <a:off x="13058232" y="-230317"/>
            <a:ext cx="5229768" cy="3595466"/>
          </a:xfrm>
          <a:custGeom>
            <a:avLst/>
            <a:gdLst/>
            <a:ahLst/>
            <a:cxnLst/>
            <a:rect l="l" t="t" r="r" b="b"/>
            <a:pathLst>
              <a:path w="5229768" h="3595466">
                <a:moveTo>
                  <a:pt x="0" y="0"/>
                </a:moveTo>
                <a:lnTo>
                  <a:pt x="5229768" y="0"/>
                </a:lnTo>
                <a:lnTo>
                  <a:pt x="5229768" y="3595465"/>
                </a:lnTo>
                <a:lnTo>
                  <a:pt x="0" y="3595465"/>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638049" y="9749654"/>
            <a:ext cx="18926050" cy="7002251"/>
            <a:chOff x="0" y="0"/>
            <a:chExt cx="4984639" cy="1844214"/>
          </a:xfrm>
        </p:grpSpPr>
        <p:sp>
          <p:nvSpPr>
            <p:cNvPr id="3" name="Freeform 3"/>
            <p:cNvSpPr/>
            <p:nvPr/>
          </p:nvSpPr>
          <p:spPr>
            <a:xfrm>
              <a:off x="0" y="0"/>
              <a:ext cx="4984639" cy="1844214"/>
            </a:xfrm>
            <a:custGeom>
              <a:avLst/>
              <a:gdLst/>
              <a:ahLst/>
              <a:cxnLst/>
              <a:rect l="l" t="t" r="r" b="b"/>
              <a:pathLst>
                <a:path w="4984639" h="1844214">
                  <a:moveTo>
                    <a:pt x="0" y="0"/>
                  </a:moveTo>
                  <a:lnTo>
                    <a:pt x="4984639" y="0"/>
                  </a:lnTo>
                  <a:lnTo>
                    <a:pt x="4984639" y="1844214"/>
                  </a:lnTo>
                  <a:lnTo>
                    <a:pt x="0" y="1844214"/>
                  </a:lnTo>
                  <a:close/>
                </a:path>
              </a:pathLst>
            </a:custGeom>
            <a:solidFill>
              <a:srgbClr val="4FBDBA"/>
            </a:solidFill>
          </p:spPr>
          <p:txBody>
            <a:bodyPr/>
            <a:lstStyle/>
            <a:p>
              <a:endParaRPr lang="el-GR"/>
            </a:p>
          </p:txBody>
        </p:sp>
        <p:sp>
          <p:nvSpPr>
            <p:cNvPr id="4" name="TextBox 4"/>
            <p:cNvSpPr txBox="1"/>
            <p:nvPr/>
          </p:nvSpPr>
          <p:spPr>
            <a:xfrm>
              <a:off x="0" y="-38100"/>
              <a:ext cx="4984639" cy="1882314"/>
            </a:xfrm>
            <a:prstGeom prst="rect">
              <a:avLst/>
            </a:prstGeom>
          </p:spPr>
          <p:txBody>
            <a:bodyPr lIns="50800" tIns="50800" rIns="50800" bIns="50800" rtlCol="0" anchor="ctr"/>
            <a:lstStyle/>
            <a:p>
              <a:pPr algn="ctr">
                <a:lnSpc>
                  <a:spcPts val="2659"/>
                </a:lnSpc>
                <a:spcBef>
                  <a:spcPct val="0"/>
                </a:spcBef>
              </a:pPr>
              <a:endParaRPr dirty="0"/>
            </a:p>
          </p:txBody>
        </p:sp>
      </p:grpSp>
      <p:sp>
        <p:nvSpPr>
          <p:cNvPr id="5" name="Freeform 5"/>
          <p:cNvSpPr/>
          <p:nvPr/>
        </p:nvSpPr>
        <p:spPr>
          <a:xfrm>
            <a:off x="1" y="856107"/>
            <a:ext cx="5933726" cy="924672"/>
          </a:xfrm>
          <a:custGeom>
            <a:avLst/>
            <a:gdLst/>
            <a:ahLst/>
            <a:cxnLst/>
            <a:rect l="l" t="t" r="r" b="b"/>
            <a:pathLst>
              <a:path w="5933725" h="924672">
                <a:moveTo>
                  <a:pt x="0" y="0"/>
                </a:moveTo>
                <a:lnTo>
                  <a:pt x="5933725" y="0"/>
                </a:lnTo>
                <a:lnTo>
                  <a:pt x="5933725" y="924672"/>
                </a:lnTo>
                <a:lnTo>
                  <a:pt x="0" y="924672"/>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l-GR"/>
          </a:p>
        </p:txBody>
      </p:sp>
      <p:sp>
        <p:nvSpPr>
          <p:cNvPr id="6" name="Freeform 6"/>
          <p:cNvSpPr/>
          <p:nvPr/>
        </p:nvSpPr>
        <p:spPr>
          <a:xfrm>
            <a:off x="12671692" y="1303460"/>
            <a:ext cx="5616308" cy="634175"/>
          </a:xfrm>
          <a:custGeom>
            <a:avLst/>
            <a:gdLst/>
            <a:ahLst/>
            <a:cxnLst/>
            <a:rect l="l" t="t" r="r" b="b"/>
            <a:pathLst>
              <a:path w="5616307" h="634175">
                <a:moveTo>
                  <a:pt x="0" y="0"/>
                </a:moveTo>
                <a:lnTo>
                  <a:pt x="5616307" y="0"/>
                </a:lnTo>
                <a:lnTo>
                  <a:pt x="5616307" y="634175"/>
                </a:lnTo>
                <a:lnTo>
                  <a:pt x="0" y="634175"/>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l-GR"/>
          </a:p>
        </p:txBody>
      </p:sp>
      <p:sp>
        <p:nvSpPr>
          <p:cNvPr id="7" name="TextBox 7"/>
          <p:cNvSpPr txBox="1"/>
          <p:nvPr/>
        </p:nvSpPr>
        <p:spPr>
          <a:xfrm>
            <a:off x="5615239" y="666354"/>
            <a:ext cx="7056458" cy="2269852"/>
          </a:xfrm>
          <a:prstGeom prst="rect">
            <a:avLst/>
          </a:prstGeom>
        </p:spPr>
        <p:txBody>
          <a:bodyPr lIns="0" tIns="0" rIns="0" bIns="0" rtlCol="0" anchor="t">
            <a:spAutoFit/>
          </a:bodyPr>
          <a:lstStyle/>
          <a:p>
            <a:pPr algn="ctr">
              <a:lnSpc>
                <a:spcPts val="5850"/>
              </a:lnSpc>
            </a:pPr>
            <a:r>
              <a:rPr lang="en" sz="5400" b="1"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Design and Styling of the Calculator with CSS</a:t>
            </a:r>
            <a:endParaRPr lang="en-US" sz="5000" b="1" dirty="0">
              <a:solidFill>
                <a:srgbClr val="00FDFF"/>
              </a:solidFill>
              <a:latin typeface="Roboto" panose="02000000000000000000" pitchFamily="2" charset="0"/>
              <a:ea typeface="Roboto" panose="02000000000000000000" pitchFamily="2" charset="0"/>
              <a:cs typeface="Roboto" panose="02000000000000000000" pitchFamily="2" charset="0"/>
            </a:endParaRPr>
          </a:p>
        </p:txBody>
      </p:sp>
      <p:sp>
        <p:nvSpPr>
          <p:cNvPr id="8" name="TextBox 8"/>
          <p:cNvSpPr txBox="1"/>
          <p:nvPr/>
        </p:nvSpPr>
        <p:spPr>
          <a:xfrm>
            <a:off x="1028701" y="2665095"/>
            <a:ext cx="16574686" cy="6283771"/>
          </a:xfrm>
          <a:prstGeom prst="rect">
            <a:avLst/>
          </a:prstGeom>
        </p:spPr>
        <p:txBody>
          <a:bodyPr lIns="0" tIns="0" rIns="0" bIns="0" rtlCol="0" anchor="t">
            <a:spAutoFit/>
          </a:bodyPr>
          <a:lstStyle/>
          <a:p>
            <a:pPr>
              <a:lnSpc>
                <a:spcPts val="3509"/>
              </a:lnSpc>
            </a:pPr>
            <a:r>
              <a:rPr lang="en" sz="3200" b="0"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Background Definition</a:t>
            </a:r>
          </a:p>
          <a:p>
            <a:pPr>
              <a:lnSpc>
                <a:spcPts val="3509"/>
              </a:lnSpc>
            </a:pPr>
            <a:endParaRPr lang="en-US" sz="3000" dirty="0">
              <a:solidFill>
                <a:srgbClr val="3DEDE8"/>
              </a:solidFill>
              <a:latin typeface="Roboto Condensed Bold"/>
            </a:endParaRPr>
          </a:p>
          <a:p>
            <a:pPr>
              <a:lnSpc>
                <a:spcPts val="3509"/>
              </a:lnSpc>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Selection of colors and linear gradients for a pleasant visual transition.</a:t>
            </a:r>
          </a:p>
          <a:p>
            <a:pPr>
              <a:lnSpc>
                <a:spcPts val="3509"/>
              </a:lnSpc>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Creation of depth and aesthetics with modern design elements</a:t>
            </a:r>
          </a:p>
          <a:p>
            <a:pPr>
              <a:lnSpc>
                <a:spcPts val="3509"/>
              </a:lnSpc>
            </a:pPr>
            <a:endParaRPr lang="en-US" sz="3000" dirty="0">
              <a:solidFill>
                <a:srgbClr val="FFFFFF"/>
              </a:solidFill>
              <a:latin typeface="Roboto Condensed"/>
            </a:endParaRPr>
          </a:p>
          <a:p>
            <a:pPr>
              <a:lnSpc>
                <a:spcPts val="3509"/>
              </a:lnSpc>
            </a:pPr>
            <a:r>
              <a:rPr lang="en" sz="3200" b="0"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Application Styling</a:t>
            </a:r>
          </a:p>
          <a:p>
            <a:pPr>
              <a:lnSpc>
                <a:spcPts val="3509"/>
              </a:lnSpc>
            </a:pPr>
            <a:endParaRPr lang="en-US" sz="3000" dirty="0">
              <a:solidFill>
                <a:srgbClr val="3DEDE8"/>
              </a:solidFill>
              <a:latin typeface="Roboto Condensed Bold"/>
            </a:endParaRPr>
          </a:p>
          <a:p>
            <a:pPr>
              <a:lnSpc>
                <a:spcPts val="3509"/>
              </a:lnSpc>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Use of Flexbox for centering and aligning elements</a:t>
            </a:r>
          </a:p>
          <a:p>
            <a:pPr>
              <a:lnSpc>
                <a:spcPts val="3509"/>
              </a:lnSpc>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Selection of fonts and colors to enhance readability and aesthetics</a:t>
            </a:r>
          </a:p>
          <a:p>
            <a:pPr>
              <a:lnSpc>
                <a:spcPts val="3509"/>
              </a:lnSpc>
            </a:pPr>
            <a:endParaRPr lang="en-US" sz="3000" dirty="0">
              <a:solidFill>
                <a:srgbClr val="FFFFFF"/>
              </a:solidFill>
              <a:latin typeface="Roboto Condensed"/>
            </a:endParaRPr>
          </a:p>
          <a:p>
            <a:pPr>
              <a:lnSpc>
                <a:spcPts val="3509"/>
              </a:lnSpc>
            </a:pPr>
            <a:r>
              <a:rPr lang="en" sz="3200" b="0" i="0" u="none" strike="noStrike" dirty="0">
                <a:solidFill>
                  <a:srgbClr val="00FDFF"/>
                </a:solidFill>
                <a:effectLst/>
                <a:latin typeface="Roboto" panose="02000000000000000000" pitchFamily="2" charset="0"/>
                <a:ea typeface="Roboto" panose="02000000000000000000" pitchFamily="2" charset="0"/>
                <a:cs typeface="Roboto" panose="02000000000000000000" pitchFamily="2" charset="0"/>
              </a:rPr>
              <a:t>Styling of Calculator Elements</a:t>
            </a:r>
          </a:p>
          <a:p>
            <a:pPr>
              <a:lnSpc>
                <a:spcPts val="3509"/>
              </a:lnSpc>
            </a:pPr>
            <a:endParaRPr lang="en-US" sz="3000" dirty="0">
              <a:solidFill>
                <a:srgbClr val="3DEDE8"/>
              </a:solidFill>
              <a:latin typeface="Roboto Condensed Bold"/>
            </a:endParaRPr>
          </a:p>
          <a:p>
            <a:pPr>
              <a:lnSpc>
                <a:spcPts val="3509"/>
              </a:lnSpc>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Rounded corners and padding for comfort and aesthetics</a:t>
            </a:r>
            <a:r>
              <a:rPr lang="en-US" sz="30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a:lnSpc>
                <a:spcPts val="3509"/>
              </a:lnSpc>
            </a:pPr>
            <a:r>
              <a:rPr lang="en" sz="3200" b="0"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Management of background and colors for better contrast and usability</a:t>
            </a:r>
            <a:endParaRPr lang="en-US" sz="30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281</TotalTime>
  <Words>1032</Words>
  <Application>Microsoft Macintosh PowerPoint</Application>
  <PresentationFormat>Προσαρμογή</PresentationFormat>
  <Paragraphs>139</Paragraphs>
  <Slides>18</Slides>
  <Notes>1</Notes>
  <HiddenSlides>0</HiddenSlides>
  <MMClips>0</MMClips>
  <ScaleCrop>false</ScaleCrop>
  <HeadingPairs>
    <vt:vector size="6" baseType="variant">
      <vt:variant>
        <vt:lpstr>Γραμματοσειρές που χρησιμοποιούνται</vt:lpstr>
      </vt:variant>
      <vt:variant>
        <vt:i4>7</vt:i4>
      </vt:variant>
      <vt:variant>
        <vt:lpstr>Θέμα</vt:lpstr>
      </vt:variant>
      <vt:variant>
        <vt:i4>1</vt:i4>
      </vt:variant>
      <vt:variant>
        <vt:lpstr>Τίτλοι διαφανειών</vt:lpstr>
      </vt:variant>
      <vt:variant>
        <vt:i4>18</vt:i4>
      </vt:variant>
    </vt:vector>
  </HeadingPairs>
  <TitlesOfParts>
    <vt:vector size="26" baseType="lpstr">
      <vt:lpstr>Roboto Condensed Bold</vt:lpstr>
      <vt:lpstr>Calibri</vt:lpstr>
      <vt:lpstr>Roboto</vt:lpstr>
      <vt:lpstr>-webkit-standard</vt:lpstr>
      <vt:lpstr>Arial</vt:lpstr>
      <vt:lpstr>Times New Roman</vt:lpstr>
      <vt:lpstr>Roboto Condensed</vt:lpstr>
      <vt:lpstr>Θέμα του Office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Αναπτυξη αριθμομηχανης</dc:title>
  <cp:lastModifiedBy>ATHANASIADIS DIONYSIOS</cp:lastModifiedBy>
  <cp:revision>42</cp:revision>
  <dcterms:created xsi:type="dcterms:W3CDTF">2006-08-16T00:00:00Z</dcterms:created>
  <dcterms:modified xsi:type="dcterms:W3CDTF">2024-09-11T20:45:12Z</dcterms:modified>
  <dc:identifier>DAGHhqjaPQo</dc:identifier>
</cp:coreProperties>
</file>